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90" r:id="rId3"/>
    <p:sldId id="301" r:id="rId4"/>
    <p:sldId id="332" r:id="rId5"/>
    <p:sldId id="331" r:id="rId6"/>
    <p:sldId id="328" r:id="rId7"/>
    <p:sldId id="310" r:id="rId8"/>
    <p:sldId id="333" r:id="rId9"/>
    <p:sldId id="309" r:id="rId10"/>
    <p:sldId id="338" r:id="rId11"/>
    <p:sldId id="340" r:id="rId12"/>
    <p:sldId id="339" r:id="rId13"/>
    <p:sldId id="342" r:id="rId14"/>
    <p:sldId id="345" r:id="rId15"/>
    <p:sldId id="335" r:id="rId16"/>
    <p:sldId id="317" r:id="rId17"/>
    <p:sldId id="341" r:id="rId18"/>
    <p:sldId id="318" r:id="rId19"/>
    <p:sldId id="334" r:id="rId20"/>
    <p:sldId id="315" r:id="rId21"/>
    <p:sldId id="346" r:id="rId22"/>
    <p:sldId id="366" r:id="rId23"/>
    <p:sldId id="347" r:id="rId24"/>
    <p:sldId id="348" r:id="rId25"/>
    <p:sldId id="320" r:id="rId26"/>
    <p:sldId id="343" r:id="rId27"/>
    <p:sldId id="349" r:id="rId28"/>
    <p:sldId id="350" r:id="rId29"/>
    <p:sldId id="352" r:id="rId30"/>
    <p:sldId id="351" r:id="rId31"/>
    <p:sldId id="369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4" r:id="rId40"/>
    <p:sldId id="370" r:id="rId41"/>
    <p:sldId id="371" r:id="rId42"/>
    <p:sldId id="327" r:id="rId43"/>
    <p:sldId id="365" r:id="rId44"/>
    <p:sldId id="322" r:id="rId45"/>
    <p:sldId id="324" r:id="rId46"/>
    <p:sldId id="368" r:id="rId47"/>
    <p:sldId id="329" r:id="rId48"/>
    <p:sldId id="321" r:id="rId49"/>
    <p:sldId id="311" r:id="rId5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943304C-0579-B044-8408-BEE7D1EF88DE}">
          <p14:sldIdLst>
            <p14:sldId id="256"/>
          </p14:sldIdLst>
        </p14:section>
        <p14:section name="Content Slides" id="{780F2BC7-7D2B-E746-A155-BFE2DFDE6DEA}">
          <p14:sldIdLst>
            <p14:sldId id="290"/>
            <p14:sldId id="301"/>
            <p14:sldId id="332"/>
            <p14:sldId id="331"/>
            <p14:sldId id="328"/>
            <p14:sldId id="310"/>
          </p14:sldIdLst>
        </p14:section>
        <p14:section name="Untitled Section" id="{E58F4F18-93F4-49A8-B40E-944D7FE33FEA}">
          <p14:sldIdLst>
            <p14:sldId id="333"/>
            <p14:sldId id="309"/>
            <p14:sldId id="338"/>
            <p14:sldId id="340"/>
            <p14:sldId id="339"/>
            <p14:sldId id="342"/>
            <p14:sldId id="345"/>
            <p14:sldId id="335"/>
            <p14:sldId id="317"/>
            <p14:sldId id="341"/>
            <p14:sldId id="318"/>
            <p14:sldId id="334"/>
            <p14:sldId id="315"/>
            <p14:sldId id="346"/>
            <p14:sldId id="366"/>
            <p14:sldId id="347"/>
            <p14:sldId id="348"/>
            <p14:sldId id="320"/>
            <p14:sldId id="343"/>
            <p14:sldId id="349"/>
            <p14:sldId id="350"/>
            <p14:sldId id="352"/>
            <p14:sldId id="351"/>
            <p14:sldId id="369"/>
            <p14:sldId id="354"/>
            <p14:sldId id="355"/>
            <p14:sldId id="356"/>
            <p14:sldId id="357"/>
            <p14:sldId id="358"/>
            <p14:sldId id="359"/>
            <p14:sldId id="360"/>
            <p14:sldId id="364"/>
            <p14:sldId id="370"/>
            <p14:sldId id="371"/>
            <p14:sldId id="327"/>
            <p14:sldId id="365"/>
            <p14:sldId id="322"/>
            <p14:sldId id="324"/>
            <p14:sldId id="368"/>
            <p14:sldId id="329"/>
            <p14:sldId id="321"/>
            <p14:sldId id="3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A0A"/>
    <a:srgbClr val="000000"/>
    <a:srgbClr val="77A22D"/>
    <a:srgbClr val="AFAFAF"/>
    <a:srgbClr val="6E3AB7"/>
    <a:srgbClr val="621F95"/>
    <a:srgbClr val="A00000"/>
    <a:srgbClr val="0099C4"/>
    <a:srgbClr val="387C2B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6923" autoAdjust="0"/>
  </p:normalViewPr>
  <p:slideViewPr>
    <p:cSldViewPr snapToGrid="0" showGuides="1">
      <p:cViewPr>
        <p:scale>
          <a:sx n="80" d="100"/>
          <a:sy n="80" d="100"/>
        </p:scale>
        <p:origin x="-298" y="-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34" y="3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CF200-366C-7945-B17E-8F9BCA8CCEA0}" type="datetimeFigureOut">
              <a:rPr lang="en-US" smtClean="0">
                <a:latin typeface="Arial" panose="020B0604020202020204" pitchFamily="34" charset="0"/>
              </a:rPr>
              <a:pPr/>
              <a:t>11/12/2018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E71F0-BF95-784A-BFE2-E5A55BE95A82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933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263873A-69C9-704E-BAD8-1E2DEE3691AB}" type="datetimeFigureOut">
              <a:rPr lang="en-US" smtClean="0"/>
              <a:pPr/>
              <a:t>11/12/2018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503FDD3-146F-A846-9B4B-E8300F35F5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9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9832"/>
            <a:ext cx="12188825" cy="5892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8" y="6200376"/>
            <a:ext cx="5450321" cy="48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063" y="252621"/>
            <a:ext cx="10291761" cy="122102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063" y="1748584"/>
            <a:ext cx="10291762" cy="17526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862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56" y="6440585"/>
            <a:ext cx="1653699" cy="317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1829101"/>
            <a:ext cx="10293350" cy="1692275"/>
          </a:xfrm>
        </p:spPr>
        <p:txBody>
          <a:bodyPr anchor="t">
            <a:noAutofit/>
          </a:bodyPr>
          <a:lstStyle>
            <a:lvl1pPr algn="l">
              <a:defRPr sz="3600" b="0" i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8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221" userDrawn="1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23870" y="0"/>
            <a:ext cx="10164955" cy="6065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56" y="6440585"/>
            <a:ext cx="1653699" cy="317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1829100"/>
            <a:ext cx="9140435" cy="2286000"/>
          </a:xfrm>
        </p:spPr>
        <p:txBody>
          <a:bodyPr anchor="t">
            <a:noAutofit/>
          </a:bodyPr>
          <a:lstStyle>
            <a:lvl1pPr algn="l">
              <a:defRPr sz="3600" b="0" i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15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221" userDrawn="1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lum bright="5000"/>
          </a:blip>
          <a:stretch>
            <a:fillRect/>
          </a:stretch>
        </p:blipFill>
        <p:spPr>
          <a:xfrm>
            <a:off x="2023870" y="0"/>
            <a:ext cx="10164955" cy="606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56" y="6440585"/>
            <a:ext cx="1653699" cy="317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1829100"/>
            <a:ext cx="9140436" cy="2286000"/>
          </a:xfrm>
        </p:spPr>
        <p:txBody>
          <a:bodyPr anchor="t">
            <a:noAutofit/>
          </a:bodyPr>
          <a:lstStyle>
            <a:lvl1pPr algn="l">
              <a:defRPr sz="3600" b="0" i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5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221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3" y="1054849"/>
            <a:ext cx="5481637" cy="5212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337301" y="1054849"/>
            <a:ext cx="5481637" cy="5212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88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1475" y="723900"/>
            <a:ext cx="11447463" cy="266700"/>
          </a:xfrm>
        </p:spPr>
        <p:txBody>
          <a:bodyPr>
            <a:noAutofit/>
          </a:bodyPr>
          <a:lstStyle>
            <a:lvl1pPr marL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2pPr>
            <a:lvl3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3" y="1397000"/>
            <a:ext cx="5481637" cy="486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6337301" y="1397000"/>
            <a:ext cx="5481638" cy="486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675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924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7587" y="1143000"/>
            <a:ext cx="0" cy="5030788"/>
          </a:xfrm>
          <a:prstGeom prst="line">
            <a:avLst/>
          </a:prstGeom>
          <a:ln w="127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371477" y="3646488"/>
            <a:ext cx="11446033" cy="0"/>
          </a:xfrm>
          <a:prstGeom prst="line">
            <a:avLst/>
          </a:prstGeom>
          <a:ln w="127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108660"/>
            <a:ext cx="5481637" cy="242316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337301" y="1108660"/>
            <a:ext cx="5481637" cy="242316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4"/>
          </p:nvPr>
        </p:nvSpPr>
        <p:spPr>
          <a:xfrm>
            <a:off x="371475" y="3841115"/>
            <a:ext cx="5481637" cy="242316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5"/>
          </p:nvPr>
        </p:nvSpPr>
        <p:spPr>
          <a:xfrm>
            <a:off x="6337301" y="3841115"/>
            <a:ext cx="5481637" cy="242316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31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094413" y="1485900"/>
            <a:ext cx="3174" cy="4687888"/>
          </a:xfrm>
          <a:prstGeom prst="line">
            <a:avLst/>
          </a:prstGeom>
          <a:ln w="127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372905" y="3809692"/>
            <a:ext cx="11446033" cy="0"/>
          </a:xfrm>
          <a:prstGeom prst="line">
            <a:avLst/>
          </a:prstGeom>
          <a:ln w="127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71475" y="723900"/>
            <a:ext cx="11447463" cy="266700"/>
          </a:xfrm>
        </p:spPr>
        <p:txBody>
          <a:bodyPr>
            <a:noAutofit/>
          </a:bodyPr>
          <a:lstStyle>
            <a:lvl1pPr marL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2pPr>
            <a:lvl3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426159"/>
            <a:ext cx="5481637" cy="2249424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337301" y="1426159"/>
            <a:ext cx="5481637" cy="2249424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371475" y="4014990"/>
            <a:ext cx="5481637" cy="224928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37301" y="4014990"/>
            <a:ext cx="5481637" cy="224928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2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924" userDrawn="1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371475" y="1108659"/>
            <a:ext cx="3514725" cy="515561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337844" y="1108659"/>
            <a:ext cx="3514725" cy="515561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8304213" y="1108659"/>
            <a:ext cx="3514725" cy="515561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5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73063" y="1054848"/>
            <a:ext cx="11445875" cy="9177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371475" y="2109326"/>
            <a:ext cx="3514725" cy="4154947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337844" y="2109326"/>
            <a:ext cx="3514725" cy="4154947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8304213" y="2109326"/>
            <a:ext cx="3514725" cy="4154947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 b="1"/>
            </a:lvl1pPr>
            <a:lvl2pPr marL="0" indent="0">
              <a:spcAft>
                <a:spcPts val="600"/>
              </a:spcAft>
              <a:buFontTx/>
              <a:buNone/>
              <a:defRPr sz="1400"/>
            </a:lvl2pPr>
            <a:lvl3pPr marL="225425" indent="-225425">
              <a:spcAft>
                <a:spcPts val="600"/>
              </a:spcAft>
              <a:tabLst/>
              <a:defRPr sz="1400"/>
            </a:lvl3pPr>
            <a:lvl4pPr marL="457200" indent="-227013">
              <a:spcAft>
                <a:spcPts val="600"/>
              </a:spcAft>
              <a:defRPr sz="1400"/>
            </a:lvl4pPr>
            <a:lvl5pPr marL="688975" indent="-228600">
              <a:spcAft>
                <a:spcPts val="600"/>
              </a:spcAft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88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36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a Ink-Sa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8" y="6200376"/>
            <a:ext cx="5450321" cy="48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064" y="252621"/>
            <a:ext cx="10291762" cy="122102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063" y="1748584"/>
            <a:ext cx="10291762" cy="17526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26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8" y="6200376"/>
            <a:ext cx="5450321" cy="48457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3651250"/>
          </a:xfrm>
          <a:solidFill>
            <a:schemeClr val="bg2"/>
          </a:solidFill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Picture here. Place photo credit on top of picture.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3064" y="3874000"/>
            <a:ext cx="10291762" cy="122102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063" y="5253540"/>
            <a:ext cx="5553775" cy="100756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19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8" y="6200376"/>
            <a:ext cx="5450321" cy="48457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4412" cy="6858000"/>
          </a:xfrm>
          <a:solidFill>
            <a:schemeClr val="bg2"/>
          </a:solidFill>
        </p:spPr>
        <p:txBody>
          <a:bodyPr anchor="ctr"/>
          <a:lstStyle>
            <a:lvl1pPr algn="ctr"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Picture here. Place photo credit </a:t>
            </a:r>
            <a:br>
              <a:rPr lang="en-US" dirty="0" smtClean="0"/>
            </a:br>
            <a:r>
              <a:rPr lang="en-US" dirty="0" smtClean="0"/>
              <a:t>on top of picture.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5886" y="250824"/>
            <a:ext cx="5353052" cy="17430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5887" y="2243640"/>
            <a:ext cx="5353052" cy="100756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6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4" y="288088"/>
            <a:ext cx="10291762" cy="428678"/>
          </a:xfrm>
          <a:ln>
            <a:noFill/>
          </a:ln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4" y="1054849"/>
            <a:ext cx="10291762" cy="5212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44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4" y="288088"/>
            <a:ext cx="10291762" cy="428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1476" y="723900"/>
            <a:ext cx="10293350" cy="266700"/>
          </a:xfrm>
        </p:spPr>
        <p:txBody>
          <a:bodyPr>
            <a:noAutofit/>
          </a:bodyPr>
          <a:lstStyle>
            <a:lvl1pPr marL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2pPr>
            <a:lvl3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FontTx/>
              <a:buNone/>
              <a:defRPr sz="16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4" y="1397000"/>
            <a:ext cx="10291762" cy="48705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934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924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4" y="288088"/>
            <a:ext cx="10291762" cy="428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4" y="1054849"/>
            <a:ext cx="10291762" cy="5212080"/>
          </a:xfrm>
        </p:spPr>
        <p:txBody>
          <a:bodyPr/>
          <a:lstStyle>
            <a:lvl1pPr marL="914400" indent="-914400">
              <a:spcAft>
                <a:spcPts val="800"/>
              </a:spcAft>
              <a:tabLst>
                <a:tab pos="914400" algn="l"/>
              </a:tabLst>
              <a:defRPr sz="2000"/>
            </a:lvl1pPr>
            <a:lvl2pPr marL="1141413" indent="-227013">
              <a:buFont typeface="Lucida Grande"/>
              <a:buChar char="–"/>
              <a:defRPr sz="1800"/>
            </a:lvl2pPr>
            <a:lvl3pPr marL="1366838" indent="-225425">
              <a:buFont typeface="Arial"/>
              <a:buChar char="•"/>
              <a:defRPr sz="1600"/>
            </a:lvl3pPr>
            <a:lvl4pPr marL="1600200" indent="-228600">
              <a:buFont typeface="Lucida Grande"/>
              <a:buChar char="–"/>
              <a:defRPr sz="1400"/>
            </a:lvl4pPr>
            <a:lvl5pPr marL="1828800" indent="-225425">
              <a:buFont typeface="Arial"/>
              <a:buChar char="•"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56" y="6440585"/>
            <a:ext cx="1653699" cy="317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888" y="1833345"/>
            <a:ext cx="10293350" cy="1692275"/>
          </a:xfrm>
        </p:spPr>
        <p:txBody>
          <a:bodyPr anchor="t">
            <a:noAutofit/>
          </a:bodyPr>
          <a:lstStyle>
            <a:lvl1pPr algn="l">
              <a:defRPr sz="3600" b="0" i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35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223" userDrawn="1">
          <p15:clr>
            <a:srgbClr val="C35E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a Ink-Sav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655226-6E4F-8847-85CD-AF95F3D3F3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1828800"/>
            <a:ext cx="10293350" cy="1692275"/>
          </a:xfrm>
        </p:spPr>
        <p:txBody>
          <a:bodyPr anchor="t">
            <a:noAutofit/>
          </a:bodyPr>
          <a:lstStyle>
            <a:lvl1pPr algn="l">
              <a:defRPr sz="3600" b="0" i="0" cap="none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994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221" userDrawn="1">
          <p15:clr>
            <a:srgbClr val="C35E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3063" y="6553201"/>
            <a:ext cx="386695" cy="30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0A655226-6E4F-8847-85CD-AF95F3D3F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1525" y="6553201"/>
            <a:ext cx="5321300" cy="30479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CC -- Continental Europe Power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58" y="6441989"/>
            <a:ext cx="1659825" cy="3181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3063" y="288088"/>
            <a:ext cx="11445875" cy="4286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063" y="1054849"/>
            <a:ext cx="10287000" cy="52120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16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0" r:id="rId3"/>
    <p:sldLayoutId id="2147483661" r:id="rId4"/>
    <p:sldLayoutId id="2147483650" r:id="rId5"/>
    <p:sldLayoutId id="2147483662" r:id="rId6"/>
    <p:sldLayoutId id="2147483670" r:id="rId7"/>
    <p:sldLayoutId id="2147483651" r:id="rId8"/>
    <p:sldLayoutId id="2147483672" r:id="rId9"/>
    <p:sldLayoutId id="2147483665" r:id="rId10"/>
    <p:sldLayoutId id="2147483673" r:id="rId11"/>
    <p:sldLayoutId id="2147483675" r:id="rId12"/>
    <p:sldLayoutId id="2147483663" r:id="rId13"/>
    <p:sldLayoutId id="2147483664" r:id="rId14"/>
    <p:sldLayoutId id="2147483666" r:id="rId15"/>
    <p:sldLayoutId id="2147483667" r:id="rId16"/>
    <p:sldLayoutId id="2147483668" r:id="rId17"/>
    <p:sldLayoutId id="2147483669" r:id="rId18"/>
    <p:sldLayoutId id="2147483654" r:id="rId19"/>
    <p:sldLayoutId id="2147483655" r:id="rId2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Tx/>
        <a:buNone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7013" indent="-227013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5425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Lucida Grande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7575" indent="-225425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1088" indent="-1635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2"/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3584" indent="-164592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2"/>
        </a:buClr>
        <a:buFont typeface="Lucida Grande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888" userDrawn="1">
          <p15:clr>
            <a:srgbClr val="5ACBF0"/>
          </p15:clr>
        </p15:guide>
        <p15:guide id="3" orient="horz" pos="228" userDrawn="1">
          <p15:clr>
            <a:srgbClr val="5ACBF0"/>
          </p15:clr>
        </p15:guide>
        <p15:guide id="4" orient="horz" pos="707" userDrawn="1">
          <p15:clr>
            <a:srgbClr val="5ACBF0"/>
          </p15:clr>
        </p15:guide>
        <p15:guide id="5" pos="7445" userDrawn="1">
          <p15:clr>
            <a:srgbClr val="5ACBF0"/>
          </p15:clr>
        </p15:guide>
        <p15:guide id="6" pos="233" userDrawn="1">
          <p15:clr>
            <a:srgbClr val="5ACBF0"/>
          </p15:clr>
        </p15:guide>
        <p15:guide id="8" pos="6718" userDrawn="1">
          <p15:clr>
            <a:srgbClr val="5ACBF0"/>
          </p15:clr>
        </p15:guide>
        <p15:guide id="9" orient="horz" pos="420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507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iku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063" y="252621"/>
            <a:ext cx="11409362" cy="1221022"/>
          </a:xfrm>
        </p:spPr>
        <p:txBody>
          <a:bodyPr/>
          <a:lstStyle/>
          <a:p>
            <a:pPr algn="ctr"/>
            <a:r>
              <a:rPr lang="en-US" dirty="0" smtClean="0"/>
              <a:t>Wind power production forecast </a:t>
            </a:r>
            <a:br>
              <a:rPr lang="en-US" dirty="0" smtClean="0"/>
            </a:br>
            <a:r>
              <a:rPr lang="en-US" dirty="0" smtClean="0"/>
              <a:t>using random forest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063" y="1748584"/>
            <a:ext cx="10291762" cy="223286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22 Aug 2018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Christopher Coello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case: wind power forecast in Germany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General presentation of the model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23946" y="2733674"/>
            <a:ext cx="4362452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Actual/real wind speed at each windmill</a:t>
            </a:r>
            <a:endParaRPr lang="sv-SE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033459" y="4214812"/>
            <a:ext cx="4543427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Actual/real wind production at each windmill</a:t>
            </a:r>
            <a:endParaRPr lang="sv-SE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662735" y="2747962"/>
            <a:ext cx="4895852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Forecast wind speed at each windmill</a:t>
            </a:r>
            <a:endParaRPr lang="sv-SE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6662735" y="4214812"/>
            <a:ext cx="4543427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Forecast wind production at each windmill</a:t>
            </a:r>
            <a:endParaRPr lang="sv-SE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2424112" y="3405187"/>
            <a:ext cx="1771650" cy="5810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Model</a:t>
            </a:r>
            <a:endParaRPr lang="sv-SE" dirty="0"/>
          </a:p>
        </p:txBody>
      </p: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3305172" y="3190874"/>
            <a:ext cx="4765" cy="21431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32" idx="0"/>
          </p:cNvCxnSpPr>
          <p:nvPr/>
        </p:nvCxnSpPr>
        <p:spPr>
          <a:xfrm flipH="1">
            <a:off x="3305173" y="3986212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</p:cNvCxnSpPr>
          <p:nvPr/>
        </p:nvCxnSpPr>
        <p:spPr>
          <a:xfrm flipV="1">
            <a:off x="4195762" y="3695699"/>
            <a:ext cx="3390900" cy="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7586662" y="3400424"/>
            <a:ext cx="1771650" cy="5810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Model</a:t>
            </a:r>
            <a:endParaRPr lang="sv-SE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491536" y="3200399"/>
            <a:ext cx="9526" cy="2000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8496298" y="3981449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3243837" y="3380797"/>
            <a:ext cx="270308" cy="4691066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TextBox 24"/>
          <p:cNvSpPr txBox="1"/>
          <p:nvPr/>
        </p:nvSpPr>
        <p:spPr>
          <a:xfrm>
            <a:off x="2655091" y="5892713"/>
            <a:ext cx="1447800" cy="4572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2000" b="1" dirty="0" smtClean="0"/>
              <a:t>training</a:t>
            </a:r>
            <a:endParaRPr lang="sv-SE" sz="2000" b="1" dirty="0" smtClean="0"/>
          </a:p>
        </p:txBody>
      </p:sp>
      <p:sp>
        <p:nvSpPr>
          <p:cNvPr id="21" name="Right Brace 20"/>
          <p:cNvSpPr/>
          <p:nvPr/>
        </p:nvSpPr>
        <p:spPr>
          <a:xfrm rot="5400000">
            <a:off x="7982527" y="3380797"/>
            <a:ext cx="270308" cy="4691066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393781" y="5898976"/>
            <a:ext cx="1447800" cy="4572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2000" b="1" dirty="0" smtClean="0"/>
              <a:t>prediction</a:t>
            </a:r>
            <a:endParaRPr lang="sv-S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8752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case: wind power forecast in Germany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General presentation of the model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23946" y="2733674"/>
            <a:ext cx="4362452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Actual/real wind speed at weather stations</a:t>
            </a:r>
            <a:endParaRPr lang="sv-SE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033459" y="4214812"/>
            <a:ext cx="4543427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Actual/real wind production at regional level</a:t>
            </a:r>
            <a:endParaRPr lang="sv-SE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662735" y="2747962"/>
            <a:ext cx="4895852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Forecast wind speed at weather stations</a:t>
            </a:r>
            <a:endParaRPr lang="sv-SE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6662735" y="4214812"/>
            <a:ext cx="4543427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Forecast wind production at regional level</a:t>
            </a:r>
            <a:endParaRPr lang="sv-SE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2424112" y="3405187"/>
            <a:ext cx="1771650" cy="5810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Model</a:t>
            </a:r>
            <a:endParaRPr lang="sv-SE" dirty="0"/>
          </a:p>
        </p:txBody>
      </p: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3305172" y="3190874"/>
            <a:ext cx="4765" cy="21431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32" idx="0"/>
          </p:cNvCxnSpPr>
          <p:nvPr/>
        </p:nvCxnSpPr>
        <p:spPr>
          <a:xfrm flipH="1">
            <a:off x="3305173" y="3986212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</p:cNvCxnSpPr>
          <p:nvPr/>
        </p:nvCxnSpPr>
        <p:spPr>
          <a:xfrm flipV="1">
            <a:off x="4195762" y="3695699"/>
            <a:ext cx="3390900" cy="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7586662" y="3400424"/>
            <a:ext cx="1771650" cy="5810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Model</a:t>
            </a:r>
            <a:endParaRPr lang="sv-SE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491536" y="3200399"/>
            <a:ext cx="9526" cy="2000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8496298" y="3981449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ight Brace 17"/>
          <p:cNvSpPr/>
          <p:nvPr/>
        </p:nvSpPr>
        <p:spPr>
          <a:xfrm rot="5400000">
            <a:off x="3243837" y="3380797"/>
            <a:ext cx="270308" cy="4691066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2655091" y="5892713"/>
            <a:ext cx="1447800" cy="4572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2000" b="1" dirty="0" smtClean="0"/>
              <a:t>training</a:t>
            </a:r>
            <a:endParaRPr lang="sv-SE" sz="2000" b="1" dirty="0" smtClean="0"/>
          </a:p>
        </p:txBody>
      </p:sp>
      <p:sp>
        <p:nvSpPr>
          <p:cNvPr id="21" name="Right Brace 20"/>
          <p:cNvSpPr/>
          <p:nvPr/>
        </p:nvSpPr>
        <p:spPr>
          <a:xfrm rot="5400000">
            <a:off x="7982527" y="3380797"/>
            <a:ext cx="270308" cy="4691066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393781" y="5898976"/>
            <a:ext cx="1447800" cy="4572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2000" b="1" dirty="0" smtClean="0"/>
              <a:t>prediction</a:t>
            </a:r>
            <a:endParaRPr lang="sv-S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18879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case: wind power forecast in Germany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General presentation of the model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23946" y="2733674"/>
            <a:ext cx="4362452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Actual/real wind speed at weather stations</a:t>
            </a:r>
            <a:endParaRPr lang="sv-SE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033459" y="4214812"/>
            <a:ext cx="4543427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Actual/real wind production at regional level</a:t>
            </a:r>
            <a:endParaRPr lang="sv-SE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662735" y="2747962"/>
            <a:ext cx="4895852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Filtered forecast wind speed at weather stations</a:t>
            </a:r>
            <a:endParaRPr lang="sv-SE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6662735" y="4214812"/>
            <a:ext cx="4543427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Forecast wind production at regional level</a:t>
            </a:r>
            <a:endParaRPr lang="sv-SE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2424112" y="3405187"/>
            <a:ext cx="1771650" cy="5810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Model</a:t>
            </a:r>
            <a:endParaRPr lang="sv-SE" dirty="0"/>
          </a:p>
        </p:txBody>
      </p: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3305172" y="3190874"/>
            <a:ext cx="4765" cy="21431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32" idx="0"/>
          </p:cNvCxnSpPr>
          <p:nvPr/>
        </p:nvCxnSpPr>
        <p:spPr>
          <a:xfrm flipH="1">
            <a:off x="3305173" y="3986212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</p:cNvCxnSpPr>
          <p:nvPr/>
        </p:nvCxnSpPr>
        <p:spPr>
          <a:xfrm flipV="1">
            <a:off x="4195762" y="3695699"/>
            <a:ext cx="3390900" cy="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7586662" y="3400424"/>
            <a:ext cx="1771650" cy="5810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Model</a:t>
            </a:r>
            <a:endParaRPr lang="sv-SE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491536" y="3200399"/>
            <a:ext cx="9526" cy="2000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8496298" y="3981449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2735" y="1328737"/>
            <a:ext cx="4895852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Forecast wind speed at weather stations</a:t>
            </a:r>
            <a:endParaRPr lang="sv-SE" dirty="0" smtClean="0"/>
          </a:p>
        </p:txBody>
      </p:sp>
      <p:sp>
        <p:nvSpPr>
          <p:cNvPr id="20" name="Rounded Rectangle 19"/>
          <p:cNvSpPr/>
          <p:nvPr/>
        </p:nvSpPr>
        <p:spPr>
          <a:xfrm>
            <a:off x="7615237" y="2005012"/>
            <a:ext cx="1771650" cy="5810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Kalman filter</a:t>
            </a:r>
            <a:endParaRPr lang="sv-SE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496298" y="2619374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467723" y="1776412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3243837" y="3380797"/>
            <a:ext cx="270308" cy="4691066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2655091" y="5892713"/>
            <a:ext cx="1447800" cy="4572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2000" b="1" dirty="0" smtClean="0"/>
              <a:t>training</a:t>
            </a:r>
            <a:endParaRPr lang="sv-SE" sz="2000" b="1" dirty="0" smtClean="0"/>
          </a:p>
        </p:txBody>
      </p:sp>
      <p:sp>
        <p:nvSpPr>
          <p:cNvPr id="25" name="Right Brace 24"/>
          <p:cNvSpPr/>
          <p:nvPr/>
        </p:nvSpPr>
        <p:spPr>
          <a:xfrm rot="5400000">
            <a:off x="7982527" y="3380797"/>
            <a:ext cx="270308" cy="4691066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7393781" y="5898976"/>
            <a:ext cx="1447800" cy="4572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2000" b="1" dirty="0" smtClean="0"/>
              <a:t>prediction</a:t>
            </a:r>
            <a:endParaRPr lang="sv-S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8620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case: wind power forecast in Germany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General presentation of the model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23946" y="2733674"/>
            <a:ext cx="4362452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/>
              <a:t>Forecast wind </a:t>
            </a:r>
            <a:r>
              <a:rPr lang="nb-NO" dirty="0" smtClean="0"/>
              <a:t>speed at grid level</a:t>
            </a:r>
            <a:endParaRPr lang="sv-SE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033459" y="4214812"/>
            <a:ext cx="4543427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Actual/real </a:t>
            </a:r>
            <a:r>
              <a:rPr lang="nb-NO" dirty="0"/>
              <a:t>wind </a:t>
            </a:r>
            <a:r>
              <a:rPr lang="nb-NO" dirty="0" smtClean="0"/>
              <a:t>production at regional level</a:t>
            </a:r>
            <a:endParaRPr lang="sv-SE" dirty="0"/>
          </a:p>
        </p:txBody>
      </p:sp>
      <p:sp>
        <p:nvSpPr>
          <p:cNvPr id="42" name="TextBox 41"/>
          <p:cNvSpPr txBox="1"/>
          <p:nvPr/>
        </p:nvSpPr>
        <p:spPr>
          <a:xfrm>
            <a:off x="6662735" y="4214812"/>
            <a:ext cx="4543427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Forecast wind production at regional level</a:t>
            </a:r>
            <a:endParaRPr lang="sv-SE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2424112" y="3405187"/>
            <a:ext cx="1771650" cy="5810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Model</a:t>
            </a:r>
            <a:endParaRPr lang="sv-SE" dirty="0"/>
          </a:p>
        </p:txBody>
      </p: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3305172" y="3190874"/>
            <a:ext cx="4765" cy="21431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32" idx="0"/>
          </p:cNvCxnSpPr>
          <p:nvPr/>
        </p:nvCxnSpPr>
        <p:spPr>
          <a:xfrm flipH="1">
            <a:off x="3305173" y="3986212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</p:cNvCxnSpPr>
          <p:nvPr/>
        </p:nvCxnSpPr>
        <p:spPr>
          <a:xfrm flipV="1">
            <a:off x="4195762" y="3695699"/>
            <a:ext cx="3390900" cy="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7586662" y="3400424"/>
            <a:ext cx="1771650" cy="5810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Model</a:t>
            </a:r>
            <a:endParaRPr lang="sv-SE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491536" y="3200399"/>
            <a:ext cx="9526" cy="20002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8496298" y="3981449"/>
            <a:ext cx="4764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55591" y="2771773"/>
            <a:ext cx="3681414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/>
              <a:t>Forecast wind </a:t>
            </a:r>
            <a:r>
              <a:rPr lang="nb-NO" dirty="0" smtClean="0"/>
              <a:t>speed at grid level</a:t>
            </a:r>
            <a:endParaRPr lang="sv-SE" dirty="0" smtClean="0"/>
          </a:p>
        </p:txBody>
      </p:sp>
      <p:sp>
        <p:nvSpPr>
          <p:cNvPr id="18" name="Right Brace 17"/>
          <p:cNvSpPr/>
          <p:nvPr/>
        </p:nvSpPr>
        <p:spPr>
          <a:xfrm rot="5400000">
            <a:off x="3243837" y="3380797"/>
            <a:ext cx="270308" cy="4691066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2655091" y="5892713"/>
            <a:ext cx="1447800" cy="4572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2000" b="1" dirty="0" smtClean="0"/>
              <a:t>training</a:t>
            </a:r>
            <a:endParaRPr lang="sv-SE" sz="2000" b="1" dirty="0" smtClean="0"/>
          </a:p>
        </p:txBody>
      </p:sp>
      <p:sp>
        <p:nvSpPr>
          <p:cNvPr id="21" name="Right Brace 20"/>
          <p:cNvSpPr/>
          <p:nvPr/>
        </p:nvSpPr>
        <p:spPr>
          <a:xfrm rot="5400000">
            <a:off x="7982527" y="3380797"/>
            <a:ext cx="270308" cy="4691066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393781" y="5898976"/>
            <a:ext cx="1447800" cy="4572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2000" b="1" dirty="0" smtClean="0"/>
              <a:t>prediction</a:t>
            </a:r>
            <a:endParaRPr lang="sv-S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4979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 RF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Objective: overview of a ML use case in Thomson Reuters</a:t>
            </a: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5 min about AI/ML/DL</a:t>
            </a:r>
          </a:p>
          <a:p>
            <a:pPr marL="457200" lvl="1" indent="-457200">
              <a:buFont typeface="+mj-lt"/>
              <a:buAutoNum type="arabicPeriod"/>
            </a:pPr>
            <a:endParaRPr lang="en-US" sz="2400" dirty="0"/>
          </a:p>
          <a:p>
            <a:pPr marL="457200" lvl="1" indent="-457200">
              <a:buFont typeface="+mj-lt"/>
              <a:buAutoNum type="arabicPeriod"/>
            </a:pPr>
            <a:r>
              <a:rPr lang="en-US" sz="2400" b="1" dirty="0" smtClean="0"/>
              <a:t>Use case: wind power production forecast in Germany (DEU)</a:t>
            </a:r>
          </a:p>
          <a:p>
            <a:pPr marL="687387" lvl="2" indent="-457200"/>
            <a:r>
              <a:rPr lang="en-US" sz="2000" dirty="0"/>
              <a:t>Input data</a:t>
            </a: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Model selection</a:t>
            </a:r>
          </a:p>
          <a:p>
            <a:pPr marL="687387" lvl="2" indent="-457200"/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Optimisation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2686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6" y="1353026"/>
            <a:ext cx="690875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6325" y="6553201"/>
            <a:ext cx="5321300" cy="304799"/>
          </a:xfrm>
        </p:spPr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case: wind power forecast in Germany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Input data: wind speeds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5571624" y="2438400"/>
            <a:ext cx="45719" cy="45719"/>
          </a:xfrm>
          <a:prstGeom prst="rect">
            <a:avLst/>
          </a:prstGeom>
          <a:noFill/>
          <a:ln w="28575">
            <a:solidFill>
              <a:srgbClr val="DC0A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7" r="1004" b="77016"/>
          <a:stretch/>
        </p:blipFill>
        <p:spPr bwMode="auto">
          <a:xfrm>
            <a:off x="9337463" y="1723601"/>
            <a:ext cx="1379220" cy="112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>
            <a:stCxn id="11" idx="0"/>
          </p:cNvCxnSpPr>
          <p:nvPr/>
        </p:nvCxnSpPr>
        <p:spPr>
          <a:xfrm flipV="1">
            <a:off x="5594484" y="1738841"/>
            <a:ext cx="3400926" cy="69955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2"/>
          </p:cNvCxnSpPr>
          <p:nvPr/>
        </p:nvCxnSpPr>
        <p:spPr>
          <a:xfrm>
            <a:off x="5594484" y="2484119"/>
            <a:ext cx="3515226" cy="33697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65030" y="2689860"/>
            <a:ext cx="601980" cy="29718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time (h)</a:t>
            </a:r>
            <a:endParaRPr lang="sv-SE" sz="1200" dirty="0" smtClean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8724054" y="2031576"/>
            <a:ext cx="1228512" cy="3505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100" dirty="0" smtClean="0"/>
              <a:t>Wind speed (m.s</a:t>
            </a:r>
            <a:r>
              <a:rPr lang="nb-NO" sz="1100" baseline="30000" dirty="0" smtClean="0"/>
              <a:t>-1</a:t>
            </a:r>
            <a:r>
              <a:rPr lang="nb-NO" sz="1100" dirty="0" smtClean="0"/>
              <a:t>)</a:t>
            </a:r>
            <a:endParaRPr lang="sv-SE" sz="1100" dirty="0" smtClean="0"/>
          </a:p>
        </p:txBody>
      </p:sp>
      <p:sp>
        <p:nvSpPr>
          <p:cNvPr id="27" name="Rectangle 26"/>
          <p:cNvSpPr/>
          <p:nvPr/>
        </p:nvSpPr>
        <p:spPr>
          <a:xfrm>
            <a:off x="6859404" y="4435685"/>
            <a:ext cx="45719" cy="45719"/>
          </a:xfrm>
          <a:prstGeom prst="rect">
            <a:avLst/>
          </a:prstGeom>
          <a:noFill/>
          <a:ln w="28575">
            <a:solidFill>
              <a:srgbClr val="DC0A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2" r="25849" b="77016"/>
          <a:stretch/>
        </p:blipFill>
        <p:spPr bwMode="auto">
          <a:xfrm>
            <a:off x="10716683" y="4047485"/>
            <a:ext cx="1379220" cy="112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28"/>
          <p:cNvCxnSpPr>
            <a:stCxn id="27" idx="0"/>
          </p:cNvCxnSpPr>
          <p:nvPr/>
        </p:nvCxnSpPr>
        <p:spPr>
          <a:xfrm flipV="1">
            <a:off x="6882264" y="4173429"/>
            <a:ext cx="3404736" cy="26225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2"/>
          </p:cNvCxnSpPr>
          <p:nvPr/>
        </p:nvCxnSpPr>
        <p:spPr>
          <a:xfrm>
            <a:off x="6882264" y="4481404"/>
            <a:ext cx="3484746" cy="48556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6200000">
            <a:off x="10103274" y="4355460"/>
            <a:ext cx="1228512" cy="3505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100" dirty="0" smtClean="0"/>
              <a:t>Wind speed (m.s</a:t>
            </a:r>
            <a:r>
              <a:rPr lang="nb-NO" sz="1100" baseline="30000" dirty="0" smtClean="0"/>
              <a:t>-1</a:t>
            </a:r>
            <a:r>
              <a:rPr lang="nb-NO" sz="1100" dirty="0" smtClean="0"/>
              <a:t>)</a:t>
            </a:r>
            <a:endParaRPr lang="sv-SE" sz="11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1105303" y="5027078"/>
            <a:ext cx="601980" cy="29718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time (h)</a:t>
            </a:r>
            <a:endParaRPr lang="sv-SE" sz="1200" dirty="0" smtClean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77631" b="76701"/>
          <a:stretch/>
        </p:blipFill>
        <p:spPr bwMode="auto">
          <a:xfrm>
            <a:off x="7923106" y="2919302"/>
            <a:ext cx="1379220" cy="112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 rot="16200000">
            <a:off x="7309697" y="3227277"/>
            <a:ext cx="1228512" cy="3505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100" dirty="0" smtClean="0"/>
              <a:t>Wind speed (m.s</a:t>
            </a:r>
            <a:r>
              <a:rPr lang="nb-NO" sz="1100" baseline="30000" dirty="0" smtClean="0"/>
              <a:t>-1</a:t>
            </a:r>
            <a:r>
              <a:rPr lang="nb-NO" sz="1100" dirty="0" smtClean="0"/>
              <a:t>)</a:t>
            </a:r>
            <a:endParaRPr lang="sv-SE" sz="11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8311726" y="3898895"/>
            <a:ext cx="601980" cy="29718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time (h)</a:t>
            </a:r>
            <a:endParaRPr lang="sv-SE" sz="12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194164" y="3603414"/>
            <a:ext cx="45719" cy="45719"/>
          </a:xfrm>
          <a:prstGeom prst="rect">
            <a:avLst/>
          </a:prstGeom>
          <a:noFill/>
          <a:ln w="28575">
            <a:solidFill>
              <a:srgbClr val="DC0A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0" name="Straight Connector 39"/>
          <p:cNvCxnSpPr>
            <a:stCxn id="39" idx="0"/>
          </p:cNvCxnSpPr>
          <p:nvPr/>
        </p:nvCxnSpPr>
        <p:spPr>
          <a:xfrm flipV="1">
            <a:off x="4217024" y="2903855"/>
            <a:ext cx="3400926" cy="69955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9" idx="2"/>
          </p:cNvCxnSpPr>
          <p:nvPr/>
        </p:nvCxnSpPr>
        <p:spPr>
          <a:xfrm>
            <a:off x="4217024" y="3649133"/>
            <a:ext cx="3515226" cy="33697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3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 1: wind power forecast in DEU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Features (</a:t>
            </a:r>
            <a:r>
              <a:rPr lang="nb-NO" i="1" dirty="0" smtClean="0"/>
              <a:t>X</a:t>
            </a:r>
            <a:r>
              <a:rPr lang="nb-NO" dirty="0" smtClean="0"/>
              <a:t>): </a:t>
            </a:r>
            <a:r>
              <a:rPr lang="en-US" dirty="0" smtClean="0"/>
              <a:t>predictor </a:t>
            </a:r>
            <a:r>
              <a:rPr lang="en-US" dirty="0"/>
              <a:t>variable, </a:t>
            </a:r>
            <a:r>
              <a:rPr lang="en-US" dirty="0" smtClean="0"/>
              <a:t>observable quantity</a:t>
            </a:r>
            <a:endParaRPr lang="sv-S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5" y="1889125"/>
            <a:ext cx="3964758" cy="397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4"/>
          <p:cNvSpPr txBox="1">
            <a:spLocks/>
          </p:cNvSpPr>
          <p:nvPr/>
        </p:nvSpPr>
        <p:spPr>
          <a:xfrm>
            <a:off x="666750" y="1171575"/>
            <a:ext cx="2562224" cy="266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/>
              <a:t>Weather data 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5277247" y="1990725"/>
            <a:ext cx="3387328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1400" dirty="0" smtClean="0"/>
              <a:t>ECoEU (0.125°) + Germany bounding box</a:t>
            </a:r>
            <a:endParaRPr lang="sv-SE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277247" y="2505075"/>
            <a:ext cx="3387328" cy="62865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1400" dirty="0" smtClean="0"/>
              <a:t>61 latitude points</a:t>
            </a:r>
          </a:p>
          <a:p>
            <a:pPr algn="ctr">
              <a:lnSpc>
                <a:spcPct val="150000"/>
              </a:lnSpc>
            </a:pPr>
            <a:r>
              <a:rPr lang="nb-NO" sz="1400" dirty="0" smtClean="0"/>
              <a:t>74 longitude points</a:t>
            </a:r>
            <a:endParaRPr lang="sv-SE" sz="1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211353" y="3333750"/>
            <a:ext cx="3387328" cy="4095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1400" dirty="0" smtClean="0"/>
              <a:t>4514 available time-series</a:t>
            </a:r>
            <a:endParaRPr lang="sv-SE" sz="1400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19" y="4094163"/>
            <a:ext cx="1543583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93618" y="479532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smtClean="0"/>
              <a:t>(1°) </a:t>
            </a:r>
            <a:endParaRPr lang="sv-SE" dirty="0"/>
          </a:p>
        </p:txBody>
      </p:sp>
      <p:sp>
        <p:nvSpPr>
          <p:cNvPr id="21" name="TextBox 20"/>
          <p:cNvSpPr txBox="1"/>
          <p:nvPr/>
        </p:nvSpPr>
        <p:spPr>
          <a:xfrm>
            <a:off x="5277284" y="1581150"/>
            <a:ext cx="3387328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sz="1400" b="1" dirty="0" smtClean="0"/>
              <a:t>Forecasts</a:t>
            </a:r>
            <a:endParaRPr lang="sv-SE" sz="1400" b="1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453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 1: wind power forecast in DEU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Features (</a:t>
            </a:r>
            <a:r>
              <a:rPr lang="nb-NO" i="1" dirty="0" smtClean="0"/>
              <a:t>X</a:t>
            </a:r>
            <a:r>
              <a:rPr lang="nb-NO" dirty="0" smtClean="0"/>
              <a:t>): </a:t>
            </a:r>
            <a:r>
              <a:rPr lang="en-US" dirty="0" smtClean="0"/>
              <a:t>predictor </a:t>
            </a:r>
            <a:r>
              <a:rPr lang="en-US" dirty="0"/>
              <a:t>variable, </a:t>
            </a:r>
            <a:r>
              <a:rPr lang="en-US" dirty="0" smtClean="0"/>
              <a:t>observable quantity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4326" y="1438275"/>
            <a:ext cx="2562224" cy="266700"/>
          </a:xfrm>
        </p:spPr>
        <p:txBody>
          <a:bodyPr/>
          <a:lstStyle/>
          <a:p>
            <a:r>
              <a:rPr lang="nb-NO" dirty="0" smtClean="0"/>
              <a:t>Installed capacity</a:t>
            </a:r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7613" y="1374195"/>
            <a:ext cx="9000000" cy="49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 1: wind power forecast in DEU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Features : </a:t>
            </a:r>
            <a:r>
              <a:rPr lang="en-US" dirty="0" smtClean="0"/>
              <a:t>predictor </a:t>
            </a:r>
            <a:r>
              <a:rPr lang="en-US" dirty="0"/>
              <a:t>variable, </a:t>
            </a:r>
            <a:r>
              <a:rPr lang="en-US" dirty="0" smtClean="0"/>
              <a:t>observable quantity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4326" y="1438275"/>
            <a:ext cx="2562224" cy="266700"/>
          </a:xfrm>
        </p:spPr>
        <p:txBody>
          <a:bodyPr/>
          <a:lstStyle/>
          <a:p>
            <a:r>
              <a:rPr lang="nb-NO" dirty="0" smtClean="0"/>
              <a:t>Calendar features</a:t>
            </a:r>
            <a:endParaRPr lang="sv-SE" dirty="0"/>
          </a:p>
        </p:txBody>
      </p:sp>
      <p:pic>
        <p:nvPicPr>
          <p:cNvPr id="3074" name="Picture 2" descr="C:\data\rf_model\figures\cal_feat_2015_2017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1857375"/>
            <a:ext cx="11261725" cy="42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15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 1: wind power forecast in DEU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Target variable (</a:t>
            </a:r>
            <a:r>
              <a:rPr lang="nb-NO" i="1" dirty="0" smtClean="0"/>
              <a:t>Y</a:t>
            </a:r>
            <a:r>
              <a:rPr lang="nb-NO" dirty="0" smtClean="0"/>
              <a:t>) : output we wish predict, hourly time serie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752600"/>
            <a:ext cx="11922323" cy="4362449"/>
          </a:xfrm>
        </p:spPr>
      </p:pic>
    </p:spTree>
    <p:extLst>
      <p:ext uri="{BB962C8B-B14F-4D97-AF65-F5344CB8AC3E}">
        <p14:creationId xmlns:p14="http://schemas.microsoft.com/office/powerpoint/2010/main" val="19608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 RF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Objective: overview of a ML use case at Thomson Reuters</a:t>
            </a: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/>
              <a:t>5 min about AI/ML/DL</a:t>
            </a:r>
          </a:p>
          <a:p>
            <a:pPr marL="457200" lvl="1" indent="-457200">
              <a:buFont typeface="+mj-lt"/>
              <a:buAutoNum type="arabicPeriod"/>
            </a:pPr>
            <a:endParaRPr lang="en-US" sz="2400" dirty="0"/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/>
              <a:t>Use case: wind power production forecast in Germany (DEU)</a:t>
            </a:r>
          </a:p>
          <a:p>
            <a:pPr marL="687387" lvl="2" indent="-457200"/>
            <a:r>
              <a:rPr lang="en-US" sz="2400" dirty="0"/>
              <a:t>Input data</a:t>
            </a:r>
          </a:p>
          <a:p>
            <a:pPr marL="687387" lvl="2" indent="-457200"/>
            <a:r>
              <a:rPr lang="en-US" sz="2400" dirty="0"/>
              <a:t>Model selection</a:t>
            </a:r>
          </a:p>
          <a:p>
            <a:pPr marL="687387" lvl="2" indent="-457200"/>
            <a:r>
              <a:rPr lang="en-US" sz="2400" dirty="0" err="1"/>
              <a:t>Optimisation</a:t>
            </a:r>
            <a:endParaRPr lang="en-US" sz="2400" dirty="0"/>
          </a:p>
          <a:p>
            <a:pPr marL="687387" lvl="2" indent="-457200"/>
            <a:r>
              <a:rPr lang="en-US" sz="2400" dirty="0"/>
              <a:t>Validation</a:t>
            </a:r>
          </a:p>
          <a:p>
            <a:pPr marL="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73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 1: wind power forecast in DEU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Couple of data wrangling steps later...</a:t>
            </a:r>
            <a:endParaRPr lang="sv-S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755650"/>
            <a:ext cx="6165850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4324" y="1428749"/>
            <a:ext cx="5507039" cy="42354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b="1" dirty="0"/>
              <a:t>D</a:t>
            </a:r>
            <a:r>
              <a:rPr lang="nb-NO" b="1" dirty="0" smtClean="0"/>
              <a:t>ownsampling weather data</a:t>
            </a:r>
          </a:p>
          <a:p>
            <a:pPr>
              <a:lnSpc>
                <a:spcPct val="150000"/>
              </a:lnSpc>
            </a:pPr>
            <a:r>
              <a:rPr lang="nb-NO" dirty="0"/>
              <a:t> </a:t>
            </a:r>
            <a:r>
              <a:rPr lang="nb-NO" dirty="0" smtClean="0"/>
              <a:t>- how many grid points are averaged to generate the new point. Example right -&gt; went from 4514 points to 9 points</a:t>
            </a:r>
          </a:p>
          <a:p>
            <a:pPr>
              <a:lnSpc>
                <a:spcPct val="150000"/>
              </a:lnSpc>
            </a:pPr>
            <a:endParaRPr lang="nb-NO" dirty="0" smtClean="0"/>
          </a:p>
          <a:p>
            <a:pPr>
              <a:lnSpc>
                <a:spcPct val="150000"/>
              </a:lnSpc>
            </a:pPr>
            <a:r>
              <a:rPr lang="nb-NO" b="1" dirty="0" smtClean="0"/>
              <a:t>Combining dates</a:t>
            </a:r>
          </a:p>
          <a:p>
            <a:pPr>
              <a:lnSpc>
                <a:spcPct val="150000"/>
              </a:lnSpc>
            </a:pPr>
            <a:r>
              <a:rPr lang="nb-NO" dirty="0" smtClean="0"/>
              <a:t> - forecast : six hourly, production: more precise (15min, hourly,etc...) -&gt; subsample production to forecast </a:t>
            </a:r>
            <a:endParaRPr lang="sv-SE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58762" y="5660941"/>
            <a:ext cx="1162843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b-NO" b="1" dirty="0" smtClean="0"/>
              <a:t>For three years (2015, 2016 and 2017), 4382 time points available for training the model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19054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 RF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Objective: overview of a ML use case in Thomson Reuters</a:t>
            </a: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5 min about AI/ML/DL</a:t>
            </a:r>
          </a:p>
          <a:p>
            <a:pPr marL="457200" lvl="1" indent="-457200">
              <a:buFont typeface="+mj-lt"/>
              <a:buAutoNum type="arabicPeriod"/>
            </a:pPr>
            <a:endParaRPr lang="en-US" sz="2400" dirty="0"/>
          </a:p>
          <a:p>
            <a:pPr marL="457200" lvl="1" indent="-457200">
              <a:buFont typeface="+mj-lt"/>
              <a:buAutoNum type="arabicPeriod"/>
            </a:pPr>
            <a:r>
              <a:rPr lang="en-US" sz="2400" b="1" dirty="0" smtClean="0"/>
              <a:t>Use case: wind power production forecast in Germany (DEU)</a:t>
            </a: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Input data</a:t>
            </a:r>
          </a:p>
          <a:p>
            <a:pPr marL="687387" lvl="2" indent="-457200"/>
            <a:r>
              <a:rPr lang="en-US" sz="2000" dirty="0"/>
              <a:t>Model selection</a:t>
            </a:r>
          </a:p>
          <a:p>
            <a:pPr marL="687387" lvl="2" indent="-457200"/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Optimisation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8576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vs assessment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3" y="1336809"/>
            <a:ext cx="7560000" cy="154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13" y="1195388"/>
            <a:ext cx="32004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09113" y="6027738"/>
            <a:ext cx="914400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The ESL</a:t>
            </a:r>
            <a:endParaRPr lang="sv-SE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17" y="3249614"/>
            <a:ext cx="1699346" cy="277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9190" y="6016626"/>
            <a:ext cx="914400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The ISL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207645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Model selection: cost function</a:t>
            </a:r>
            <a:endParaRPr lang="sv-SE" dirty="0"/>
          </a:p>
        </p:txBody>
      </p:sp>
      <p:pic>
        <p:nvPicPr>
          <p:cNvPr id="1026" name="Picture 2" descr="http://www.antarcticglaciers.org/wp-content/uploads/2013/11/precision_accurac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328737"/>
            <a:ext cx="7200000" cy="48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29" y="1900237"/>
            <a:ext cx="3862857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53424" y="1443037"/>
            <a:ext cx="1190625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Accuracy</a:t>
            </a:r>
            <a:endParaRPr lang="sv-SE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29" y="3562873"/>
            <a:ext cx="3951288" cy="114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144000" y="169545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endParaRPr lang="sv-SE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8089429" y="5181538"/>
            <a:ext cx="3654896" cy="571562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b="1" dirty="0" smtClean="0"/>
              <a:t>Metric of how wrong the model is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43616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Model selection: models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3064" y="1054849"/>
            <a:ext cx="5913436" cy="521208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smtClean="0"/>
              <a:t>HAVE A BASELINE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smtClean="0"/>
              <a:t>Run </a:t>
            </a:r>
            <a:r>
              <a:rPr lang="nb-NO" dirty="0"/>
              <a:t>the «fantastic four/five» algorithms </a:t>
            </a:r>
            <a:r>
              <a:rPr lang="nb-NO" dirty="0" smtClean="0"/>
              <a:t> </a:t>
            </a:r>
            <a:endParaRPr lang="nb-NO" dirty="0"/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>
                <a:solidFill>
                  <a:srgbClr val="00B050"/>
                </a:solidFill>
              </a:rPr>
              <a:t>Random Forest  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/>
              <a:t>XGBoost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/>
              <a:t>Logisitic regression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/>
              <a:t>Support Vector </a:t>
            </a:r>
            <a:r>
              <a:rPr lang="nb-NO" dirty="0" smtClean="0"/>
              <a:t>Machine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569913" lvl="1" indent="-34290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smtClean="0"/>
              <a:t>Do not only look at the accuracy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 smtClean="0"/>
              <a:t>Execution time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 smtClean="0"/>
              <a:t>Framework existing in your company (Java, Spark, Scikit-Learn, R, Matlab,...)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 smtClean="0"/>
              <a:t>Ease of implementation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 smtClean="0"/>
              <a:t>Ease of explanation to clients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 smtClean="0"/>
              <a:t>Experience of the team</a:t>
            </a:r>
            <a:endParaRPr lang="nb-NO" dirty="0"/>
          </a:p>
          <a:p>
            <a:endParaRPr lang="sv-SE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735" y="1085849"/>
            <a:ext cx="4507289" cy="342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01152" y="4512339"/>
            <a:ext cx="34633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sv-SE" dirty="0">
                <a:hlinkClick r:id="rId3"/>
              </a:rPr>
              <a:t>https://arxiv.org/abs/1708.05070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946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 rot="16200000">
            <a:off x="-819149" y="3971924"/>
            <a:ext cx="2266951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i="1" dirty="0" smtClean="0"/>
              <a:t>Tree depth </a:t>
            </a:r>
            <a:endParaRPr lang="sv-SE" i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Model selection: random forest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3062" y="1054849"/>
            <a:ext cx="11456987" cy="907301"/>
          </a:xfrm>
        </p:spPr>
        <p:txBody>
          <a:bodyPr>
            <a:normAutofit lnSpcReduction="10000"/>
          </a:bodyPr>
          <a:lstStyle/>
          <a:p>
            <a:r>
              <a:rPr lang="nb-NO" b="1" dirty="0" smtClean="0"/>
              <a:t>Random forest</a:t>
            </a:r>
            <a:endParaRPr lang="nb-NO" b="1" dirty="0"/>
          </a:p>
          <a:p>
            <a:r>
              <a:rPr lang="nb-NO" dirty="0" smtClean="0"/>
              <a:t> - An ensemble of </a:t>
            </a:r>
            <a:r>
              <a:rPr lang="nb-NO" u="sng" dirty="0" smtClean="0"/>
              <a:t>decision trees </a:t>
            </a:r>
            <a:r>
              <a:rPr lang="nb-NO" dirty="0" smtClean="0"/>
              <a:t>trained by </a:t>
            </a:r>
            <a:r>
              <a:rPr lang="nb-NO" u="sng" dirty="0" smtClean="0"/>
              <a:t>bootstrap sampling</a:t>
            </a:r>
            <a:r>
              <a:rPr lang="nb-NO" dirty="0" smtClean="0"/>
              <a:t> and </a:t>
            </a:r>
            <a:r>
              <a:rPr lang="nb-NO" u="sng" dirty="0" smtClean="0"/>
              <a:t>random feature selection</a:t>
            </a:r>
          </a:p>
          <a:p>
            <a:endParaRPr lang="nb-NO" dirty="0"/>
          </a:p>
          <a:p>
            <a:endParaRPr lang="nb-NO" dirty="0"/>
          </a:p>
          <a:p>
            <a:endParaRPr lang="nb-NO" dirty="0" smtClean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" y="3281362"/>
            <a:ext cx="5219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72174" y="2705099"/>
            <a:ext cx="5886451" cy="33242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nb-NO" dirty="0" smtClean="0"/>
              <a:t>A decision tree is flow-chart structure where each node denotes a test on an attribute (spltting criteria)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nb-NO" dirty="0" smtClean="0"/>
              <a:t>Each tree is ran with a subsample of the data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 smtClean="0"/>
              <a:t>The data not used is called the out of bag (oob) data and is used to estimate out of sample / out of bag error</a:t>
            </a:r>
            <a:endParaRPr lang="nb-NO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nb-NO" dirty="0" smtClean="0"/>
              <a:t>Each tree’s input x</a:t>
            </a:r>
            <a:r>
              <a:rPr lang="nb-NO" baseline="-25000" dirty="0" smtClean="0"/>
              <a:t>i</a:t>
            </a:r>
            <a:r>
              <a:rPr lang="nb-NO" dirty="0" smtClean="0"/>
              <a:t> is a vector of random sub-selection of the features (</a:t>
            </a:r>
            <a:r>
              <a:rPr lang="nb-NO" i="1" dirty="0" smtClean="0"/>
              <a:t>numPTS</a:t>
            </a:r>
            <a:r>
              <a:rPr lang="nb-NO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nb-NO" dirty="0" smtClean="0"/>
          </a:p>
          <a:p>
            <a:pPr lvl="1">
              <a:lnSpc>
                <a:spcPct val="150000"/>
              </a:lnSpc>
            </a:pPr>
            <a:endParaRPr lang="sv-SE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0100" y="2857500"/>
            <a:ext cx="4743450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14575" y="2400300"/>
            <a:ext cx="2228850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i="1" dirty="0" smtClean="0"/>
              <a:t>Number of trees (N</a:t>
            </a:r>
            <a:r>
              <a:rPr lang="nb-NO" i="1" baseline="-25000" dirty="0" smtClean="0"/>
              <a:t>T</a:t>
            </a:r>
            <a:r>
              <a:rPr lang="nb-NO" i="1" dirty="0" smtClean="0"/>
              <a:t>)</a:t>
            </a:r>
            <a:endParaRPr lang="sv-SE" i="1" baseline="-25000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1025" y="3162300"/>
            <a:ext cx="0" cy="24003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8975" y="1857376"/>
            <a:ext cx="400050" cy="4191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dirty="0" smtClean="0"/>
              <a:t>1.</a:t>
            </a:r>
            <a:endParaRPr lang="sv-SE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1857376"/>
            <a:ext cx="400050" cy="4191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dirty="0"/>
              <a:t>2</a:t>
            </a:r>
            <a:r>
              <a:rPr lang="nb-NO" dirty="0" smtClean="0"/>
              <a:t>.</a:t>
            </a:r>
            <a:endParaRPr lang="sv-SE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0125075" y="1857376"/>
            <a:ext cx="400050" cy="4191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dirty="0" smtClean="0"/>
              <a:t>3.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10260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Model selection : random forest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3062" y="1054849"/>
            <a:ext cx="11456987" cy="907301"/>
          </a:xfrm>
        </p:spPr>
        <p:txBody>
          <a:bodyPr>
            <a:normAutofit/>
          </a:bodyPr>
          <a:lstStyle/>
          <a:p>
            <a:r>
              <a:rPr lang="nb-NO" b="1" dirty="0" smtClean="0"/>
              <a:t>A decision tree</a:t>
            </a:r>
            <a:endParaRPr lang="nb-NO" b="1" dirty="0"/>
          </a:p>
          <a:p>
            <a:endParaRPr lang="nb-NO" dirty="0"/>
          </a:p>
          <a:p>
            <a:endParaRPr lang="nb-NO" dirty="0"/>
          </a:p>
          <a:p>
            <a:endParaRPr lang="nb-NO" dirty="0" smtClean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" r="70630" b="1"/>
          <a:stretch/>
        </p:blipFill>
        <p:spPr bwMode="auto">
          <a:xfrm>
            <a:off x="351631" y="1790699"/>
            <a:ext cx="2334420" cy="344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750" y="1781175"/>
            <a:ext cx="6288887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8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selection : random forest</a:t>
            </a:r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0" y="1495424"/>
            <a:ext cx="3600000" cy="3250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580" y="1495424"/>
            <a:ext cx="3600000" cy="329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81" y="1495424"/>
            <a:ext cx="4227920" cy="329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622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 RF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Objective: overview of a ML use case in Thomson Reuters</a:t>
            </a: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5 min about AI/ML/DL</a:t>
            </a:r>
          </a:p>
          <a:p>
            <a:pPr marL="457200" lvl="1" indent="-457200">
              <a:buFont typeface="+mj-lt"/>
              <a:buAutoNum type="arabicPeriod"/>
            </a:pPr>
            <a:endParaRPr lang="en-US" sz="2400" dirty="0"/>
          </a:p>
          <a:p>
            <a:pPr marL="457200" lvl="1" indent="-457200">
              <a:buFont typeface="+mj-lt"/>
              <a:buAutoNum type="arabicPeriod"/>
            </a:pPr>
            <a:r>
              <a:rPr lang="en-US" sz="2400" b="1" dirty="0" smtClean="0"/>
              <a:t>Use case: wind power production forecast in Germany (DEU)</a:t>
            </a: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Input data</a:t>
            </a: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Model selection</a:t>
            </a:r>
          </a:p>
          <a:p>
            <a:pPr marL="687387" lvl="2" indent="-457200"/>
            <a:r>
              <a:rPr lang="en-US" sz="2000" dirty="0" err="1"/>
              <a:t>Optimisation</a:t>
            </a:r>
            <a:endParaRPr lang="en-US" sz="2000" dirty="0"/>
          </a:p>
          <a:p>
            <a:pPr marL="687387" lvl="2" indent="-457200"/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Generalisation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373062" y="1054850"/>
            <a:ext cx="1032351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Optimisation: </a:t>
            </a:r>
            <a:r>
              <a:rPr lang="nb-NO" dirty="0"/>
              <a:t>choice of hyperparameters of our choosen model</a:t>
            </a:r>
            <a:r>
              <a:rPr lang="nb-NO" b="1" dirty="0" smtClean="0"/>
              <a:t>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73062" y="3848099"/>
            <a:ext cx="8866188" cy="22002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600" b="1" dirty="0" smtClean="0"/>
              <a:t>How to choose these parameters</a:t>
            </a:r>
            <a:r>
              <a:rPr lang="nb-NO" sz="16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nb-NO" sz="1600" dirty="0"/>
              <a:t> </a:t>
            </a:r>
            <a:r>
              <a:rPr lang="nb-NO" sz="1600" dirty="0" smtClean="0"/>
              <a:t>- based on common sense and defaults values (and a lot of manual iterations)</a:t>
            </a:r>
          </a:p>
          <a:p>
            <a:pPr>
              <a:lnSpc>
                <a:spcPct val="150000"/>
              </a:lnSpc>
            </a:pPr>
            <a:r>
              <a:rPr lang="nb-NO" sz="1600" dirty="0" smtClean="0"/>
              <a:t> - based on brute force search in the parameter space</a:t>
            </a:r>
          </a:p>
          <a:p>
            <a:pPr>
              <a:lnSpc>
                <a:spcPct val="150000"/>
              </a:lnSpc>
            </a:pPr>
            <a:r>
              <a:rPr lang="nb-NO" sz="1600" dirty="0"/>
              <a:t> </a:t>
            </a:r>
            <a:r>
              <a:rPr lang="nb-NO" sz="1600" dirty="0" smtClean="0"/>
              <a:t>- based on Bayesian optimization (</a:t>
            </a:r>
            <a:r>
              <a:rPr lang="sv-SE" sz="1600" i="1" dirty="0" smtClean="0"/>
              <a:t>bayesopt</a:t>
            </a:r>
            <a:r>
              <a:rPr lang="nb-NO" sz="1600" dirty="0" smtClean="0"/>
              <a:t>): efficient search of the parameter space / requires processing power</a:t>
            </a:r>
            <a:endParaRPr lang="sv-SE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91342" y="1609724"/>
            <a:ext cx="9886951" cy="5810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Model specific: N</a:t>
            </a:r>
            <a:r>
              <a:rPr lang="nb-NO" baseline="-25000" dirty="0" smtClean="0"/>
              <a:t>T</a:t>
            </a:r>
            <a:r>
              <a:rPr lang="nb-NO" dirty="0" smtClean="0"/>
              <a:t>, minimum leaf size (minLS), numPTS, number of nodes per tree, etc.. </a:t>
            </a:r>
            <a:endParaRPr lang="sv-SE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91341" y="2590799"/>
            <a:ext cx="9886951" cy="5810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Problem specific: number of grid points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27771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Artificial Intelligence (AI) / Machine learning (ML) / Deep learning (DL)</a:t>
            </a:r>
            <a:endParaRPr lang="sv-SE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531819"/>
            <a:ext cx="8515350" cy="45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743949" y="3705225"/>
            <a:ext cx="1647825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i="1" dirty="0" smtClean="0"/>
              <a:t>Shallow models</a:t>
            </a:r>
            <a:endParaRPr lang="sv-SE" i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743949" y="4333875"/>
            <a:ext cx="1647825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i="1" dirty="0" smtClean="0"/>
              <a:t>Deep models</a:t>
            </a:r>
            <a:endParaRPr lang="sv-SE" i="1" dirty="0" smtClean="0"/>
          </a:p>
        </p:txBody>
      </p:sp>
    </p:spTree>
    <p:extLst>
      <p:ext uri="{BB962C8B-B14F-4D97-AF65-F5344CB8AC3E}">
        <p14:creationId xmlns:p14="http://schemas.microsoft.com/office/powerpoint/2010/main" val="221407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373062" y="1054850"/>
            <a:ext cx="1032351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Optimisation: </a:t>
            </a:r>
            <a:r>
              <a:rPr lang="nb-NO" dirty="0"/>
              <a:t>choice of hyperparameters of our choosen model</a:t>
            </a:r>
            <a:r>
              <a:rPr lang="nb-NO" b="1" dirty="0" smtClean="0"/>
              <a:t>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7675" y="1971675"/>
            <a:ext cx="10791825" cy="838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7439025" y="1971675"/>
            <a:ext cx="219075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9629775" y="1971675"/>
            <a:ext cx="1609725" cy="83820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2914650" y="3162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Training (65)</a:t>
            </a:r>
            <a:endParaRPr lang="sv-SE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8077200" y="3162300"/>
            <a:ext cx="10287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Validation (20)</a:t>
            </a:r>
            <a:endParaRPr lang="sv-SE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313194" y="3162300"/>
            <a:ext cx="766762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Test (15)</a:t>
            </a:r>
            <a:endParaRPr lang="sv-SE" dirty="0" smtClean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47675" y="4918189"/>
            <a:ext cx="10291762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7675" y="5000625"/>
            <a:ext cx="674686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2015</a:t>
            </a:r>
            <a:endParaRPr lang="sv-SE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6296025" y="5000625"/>
            <a:ext cx="1055686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June 2018</a:t>
            </a:r>
            <a:endParaRPr lang="sv-SE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839075" y="5000625"/>
            <a:ext cx="1493836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28</a:t>
            </a:r>
            <a:r>
              <a:rPr lang="nb-NO" baseline="30000" dirty="0" smtClean="0"/>
              <a:t>th</a:t>
            </a:r>
            <a:r>
              <a:rPr lang="nb-NO" dirty="0" smtClean="0"/>
              <a:t> June 2018</a:t>
            </a:r>
            <a:endParaRPr lang="sv-SE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0086975" y="5000625"/>
            <a:ext cx="746918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now</a:t>
            </a:r>
            <a:endParaRPr lang="sv-SE" dirty="0" smtClean="0"/>
          </a:p>
        </p:txBody>
      </p:sp>
      <p:sp>
        <p:nvSpPr>
          <p:cNvPr id="29" name="Right Brace 28"/>
          <p:cNvSpPr/>
          <p:nvPr/>
        </p:nvSpPr>
        <p:spPr>
          <a:xfrm rot="5400000">
            <a:off x="3677245" y="2467571"/>
            <a:ext cx="156370" cy="6136878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TextBox 29"/>
          <p:cNvSpPr txBox="1"/>
          <p:nvPr/>
        </p:nvSpPr>
        <p:spPr>
          <a:xfrm>
            <a:off x="795138" y="5097860"/>
            <a:ext cx="5920583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dirty="0" smtClean="0"/>
              <a:t>Calibration and cross-validation</a:t>
            </a:r>
            <a:endParaRPr lang="sv-SE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839075" y="5543550"/>
            <a:ext cx="3050185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dirty="0" smtClean="0"/>
              <a:t>Test</a:t>
            </a:r>
            <a:endParaRPr lang="sv-SE" dirty="0" smtClean="0"/>
          </a:p>
        </p:txBody>
      </p:sp>
      <p:sp>
        <p:nvSpPr>
          <p:cNvPr id="32" name="Right Brace 31"/>
          <p:cNvSpPr/>
          <p:nvPr/>
        </p:nvSpPr>
        <p:spPr>
          <a:xfrm rot="5400000">
            <a:off x="9254726" y="4628471"/>
            <a:ext cx="156370" cy="1800000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TextBox 32"/>
          <p:cNvSpPr txBox="1"/>
          <p:nvPr/>
        </p:nvSpPr>
        <p:spPr>
          <a:xfrm>
            <a:off x="10885864" y="46958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i="1" dirty="0" smtClean="0"/>
              <a:t>timeline</a:t>
            </a:r>
            <a:endParaRPr lang="sv-SE" i="1" dirty="0" smtClean="0"/>
          </a:p>
        </p:txBody>
      </p:sp>
    </p:spTree>
    <p:extLst>
      <p:ext uri="{BB962C8B-B14F-4D97-AF65-F5344CB8AC3E}">
        <p14:creationId xmlns:p14="http://schemas.microsoft.com/office/powerpoint/2010/main" val="284546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Optimisation: number of grid points</a:t>
            </a:r>
            <a:endParaRPr lang="sv-S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584559"/>
              </p:ext>
            </p:extLst>
          </p:nvPr>
        </p:nvGraphicFramePr>
        <p:xfrm>
          <a:off x="2138624" y="962024"/>
          <a:ext cx="5662351" cy="4817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941"/>
                <a:gridCol w="1517134"/>
                <a:gridCol w="2176276"/>
              </a:tblGrid>
              <a:tr h="605011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Input grid </a:t>
                      </a:r>
                    </a:p>
                    <a:p>
                      <a:r>
                        <a:rPr lang="nb-NO" sz="1400" dirty="0" smtClean="0"/>
                        <a:t>(#</a:t>
                      </a:r>
                      <a:r>
                        <a:rPr lang="nb-NO" sz="1400" baseline="0" dirty="0" smtClean="0"/>
                        <a:t> ws params)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Training error (mape, %)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Validation error (mape, %)</a:t>
                      </a:r>
                      <a:endParaRPr lang="sv-SE" sz="1400" dirty="0"/>
                    </a:p>
                  </a:txBody>
                  <a:tcPr/>
                </a:tc>
              </a:tr>
              <a:tr h="46800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2x2 (4)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14.3 %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19.1 %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</a:tr>
              <a:tr h="468000">
                <a:tc>
                  <a:txBody>
                    <a:bodyPr/>
                    <a:lstStyle/>
                    <a:p>
                      <a:r>
                        <a:rPr lang="nb-NO" sz="1400" smtClean="0"/>
                        <a:t>3x3 (9)</a:t>
                      </a:r>
                      <a:endParaRPr lang="nb-NO" sz="140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8.9 %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14.6 %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</a:tr>
              <a:tr h="46800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4x4 (16)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7.5 %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14.0 %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</a:tr>
              <a:tr h="46800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5x5 (25)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6.9 %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13.3 %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</a:tr>
              <a:tr h="46800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6x6 (36)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6.8 %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13.6 %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</a:tr>
              <a:tr h="46800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7x7 (49)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6.6 %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13.4 %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</a:tr>
              <a:tr h="46800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8x8 (64)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6.6 %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13.4 %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</a:tr>
              <a:tr h="46800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9x9</a:t>
                      </a:r>
                      <a:r>
                        <a:rPr lang="nb-NO" sz="1400" baseline="0" dirty="0" smtClean="0"/>
                        <a:t> (81)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6.4 %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13.6 %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</a:tr>
              <a:tr h="46800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10x10</a:t>
                      </a:r>
                      <a:r>
                        <a:rPr lang="nb-NO" sz="1400" baseline="0" dirty="0" smtClean="0"/>
                        <a:t> (100)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6.3 %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13.6 %</a:t>
                      </a:r>
                      <a:endParaRPr lang="sv-SE" sz="14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643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373062" y="1054850"/>
            <a:ext cx="1032351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Optimisation: </a:t>
            </a:r>
            <a:r>
              <a:rPr lang="nb-NO" dirty="0"/>
              <a:t>choice of hyperparameters of our choosen model</a:t>
            </a:r>
            <a:r>
              <a:rPr lang="nb-NO" b="1" dirty="0" smtClean="0"/>
              <a:t>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13874"/>
              </p:ext>
            </p:extLst>
          </p:nvPr>
        </p:nvGraphicFramePr>
        <p:xfrm>
          <a:off x="671774" y="1809749"/>
          <a:ext cx="5575038" cy="487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926"/>
                <a:gridCol w="1847850"/>
                <a:gridCol w="2227262"/>
              </a:tblGrid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# nodes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Test error (mape, %)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Validation error (mape, %)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300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600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1200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5141913" y="3214686"/>
            <a:ext cx="3352800" cy="5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Wind power production (MWh/h)</a:t>
            </a:r>
            <a:endParaRPr lang="sv-SE" sz="1200" dirty="0" smtClean="0"/>
          </a:p>
        </p:txBody>
      </p:sp>
      <p:pic>
        <p:nvPicPr>
          <p:cNvPr id="1027" name="Picture 3" descr="C:\Users\u6065471\AppData\Local\Temp\ConnectorClipboard2342581956919664675\image153486511508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7" y="2505075"/>
            <a:ext cx="504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0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373062" y="1054850"/>
            <a:ext cx="1032351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Optimisation: </a:t>
            </a:r>
            <a:r>
              <a:rPr lang="nb-NO" dirty="0"/>
              <a:t>choice of hyperparameters of our choosen model</a:t>
            </a:r>
            <a:r>
              <a:rPr lang="nb-NO" b="1" dirty="0" smtClean="0"/>
              <a:t>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68355"/>
              </p:ext>
            </p:extLst>
          </p:nvPr>
        </p:nvGraphicFramePr>
        <p:xfrm>
          <a:off x="671774" y="1809749"/>
          <a:ext cx="5575038" cy="487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926"/>
                <a:gridCol w="1847850"/>
                <a:gridCol w="2227262"/>
              </a:tblGrid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# nodes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Test error (mape, %)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Validation error (mape, %)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19.7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20.2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300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600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1200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5141913" y="3214686"/>
            <a:ext cx="3352800" cy="5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Wind power production (MWh/h)</a:t>
            </a:r>
            <a:endParaRPr lang="sv-SE" sz="1200" dirty="0" smtClean="0"/>
          </a:p>
        </p:txBody>
      </p:sp>
      <p:pic>
        <p:nvPicPr>
          <p:cNvPr id="10" name="Picture 1" descr="C:\Users\u6065471\AppData\Local\Temp\ConnectorClipboard2342581956919664675\image153486287121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7" y="2505074"/>
            <a:ext cx="50419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20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373062" y="1054850"/>
            <a:ext cx="1032351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Optimisation: </a:t>
            </a:r>
            <a:r>
              <a:rPr lang="nb-NO" dirty="0"/>
              <a:t>choice of hyperparameters of our choosen model</a:t>
            </a:r>
            <a:r>
              <a:rPr lang="nb-NO" b="1" dirty="0" smtClean="0"/>
              <a:t>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146802"/>
              </p:ext>
            </p:extLst>
          </p:nvPr>
        </p:nvGraphicFramePr>
        <p:xfrm>
          <a:off x="671774" y="1809749"/>
          <a:ext cx="5575038" cy="487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926"/>
                <a:gridCol w="1847850"/>
                <a:gridCol w="2227262"/>
              </a:tblGrid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# nodes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Test error (mape, %)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Validation error (mape, %)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19.7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20.2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16.9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300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600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1200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5141913" y="3214686"/>
            <a:ext cx="3352800" cy="5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Wind power production (MWh/h)</a:t>
            </a:r>
            <a:endParaRPr lang="sv-SE" sz="1200" dirty="0" smtClean="0"/>
          </a:p>
        </p:txBody>
      </p:sp>
      <p:pic>
        <p:nvPicPr>
          <p:cNvPr id="10" name="Picture 1" descr="C:\Users\u6065471\AppData\Local\Temp\ConnectorClipboard2342581956919664675\image153486287121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7" y="2266949"/>
            <a:ext cx="50419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6" y="2505852"/>
            <a:ext cx="5040000" cy="37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8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373062" y="1054850"/>
            <a:ext cx="1032351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Optimisation: </a:t>
            </a:r>
            <a:r>
              <a:rPr lang="nb-NO" dirty="0"/>
              <a:t>choice of hyperparameters of our choosen model</a:t>
            </a:r>
            <a:r>
              <a:rPr lang="nb-NO" b="1" dirty="0" smtClean="0"/>
              <a:t>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56808"/>
              </p:ext>
            </p:extLst>
          </p:nvPr>
        </p:nvGraphicFramePr>
        <p:xfrm>
          <a:off x="671774" y="1809749"/>
          <a:ext cx="5575038" cy="487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926"/>
                <a:gridCol w="1847850"/>
                <a:gridCol w="2227262"/>
              </a:tblGrid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# nodes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Test error (mape, %)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Validation error (mape, %)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19.7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20.2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16.9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11.6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15.4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300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600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1200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5141913" y="3214686"/>
            <a:ext cx="3352800" cy="5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Wind power production (MWh/h)</a:t>
            </a:r>
            <a:endParaRPr lang="sv-SE" sz="1200" dirty="0" smtClean="0"/>
          </a:p>
        </p:txBody>
      </p:sp>
      <p:pic>
        <p:nvPicPr>
          <p:cNvPr id="5121" name="Picture 1" descr="C:\Users\u6065471\AppData\Local\Temp\ConnectorClipboard2342581956919664675\image153486379129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7" y="2514600"/>
            <a:ext cx="504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74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373062" y="1054850"/>
            <a:ext cx="1032351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Optimisation: </a:t>
            </a:r>
            <a:r>
              <a:rPr lang="nb-NO" dirty="0"/>
              <a:t>choice of hyperparameters of our choosen model</a:t>
            </a:r>
            <a:r>
              <a:rPr lang="nb-NO" b="1" dirty="0" smtClean="0"/>
              <a:t>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173730"/>
              </p:ext>
            </p:extLst>
          </p:nvPr>
        </p:nvGraphicFramePr>
        <p:xfrm>
          <a:off x="671774" y="1809749"/>
          <a:ext cx="5575038" cy="487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926"/>
                <a:gridCol w="1847850"/>
                <a:gridCol w="2227262"/>
              </a:tblGrid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# nodes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Test error (mape, %)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Validation error (mape, %)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19.7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20.2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16.9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11.6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15.4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300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9.6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14.8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600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1200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5141913" y="3214686"/>
            <a:ext cx="3352800" cy="5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Wind power production (MWh/h)</a:t>
            </a:r>
            <a:endParaRPr lang="sv-SE" sz="1200" dirty="0" smtClean="0"/>
          </a:p>
        </p:txBody>
      </p:sp>
      <p:pic>
        <p:nvPicPr>
          <p:cNvPr id="6145" name="Picture 1" descr="C:\Users\u6065471\AppData\Local\Temp\ConnectorClipboard2342581956919664675\image153486399710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7" y="2514600"/>
            <a:ext cx="504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5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373062" y="1054850"/>
            <a:ext cx="1032351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Optimisation: </a:t>
            </a:r>
            <a:r>
              <a:rPr lang="nb-NO" dirty="0"/>
              <a:t>choice of hyperparameters of our choosen model</a:t>
            </a:r>
            <a:r>
              <a:rPr lang="nb-NO" b="1" dirty="0" smtClean="0"/>
              <a:t>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265954"/>
              </p:ext>
            </p:extLst>
          </p:nvPr>
        </p:nvGraphicFramePr>
        <p:xfrm>
          <a:off x="671774" y="1809749"/>
          <a:ext cx="5575038" cy="487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926"/>
                <a:gridCol w="1847850"/>
                <a:gridCol w="2227262"/>
              </a:tblGrid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# nodes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Test error (mape, %)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Validation error (mape, %)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19.7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20.2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16.9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11.6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15.4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300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9.6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14.8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600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7.8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14.6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1200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5141913" y="3214686"/>
            <a:ext cx="3352800" cy="5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Wind power production (MWh/h)</a:t>
            </a:r>
            <a:endParaRPr lang="sv-SE" sz="1200" dirty="0" smtClean="0"/>
          </a:p>
        </p:txBody>
      </p:sp>
      <p:pic>
        <p:nvPicPr>
          <p:cNvPr id="7169" name="Picture 1" descr="C:\Users\u6065471\AppData\Local\Temp\ConnectorClipboard2342581956919664675\image15348646847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7" y="2505075"/>
            <a:ext cx="504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87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373062" y="1054850"/>
            <a:ext cx="1032351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Optimisation: </a:t>
            </a:r>
            <a:r>
              <a:rPr lang="nb-NO" dirty="0"/>
              <a:t>choice of hyperparameters of our choosen model</a:t>
            </a:r>
            <a:r>
              <a:rPr lang="nb-NO" b="1" dirty="0" smtClean="0"/>
              <a:t>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88136"/>
              </p:ext>
            </p:extLst>
          </p:nvPr>
        </p:nvGraphicFramePr>
        <p:xfrm>
          <a:off x="671774" y="1809749"/>
          <a:ext cx="5575038" cy="487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926"/>
                <a:gridCol w="1847850"/>
                <a:gridCol w="2227262"/>
              </a:tblGrid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# nodes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Test error (mape, %)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Validation error (mape, %)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19.7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20.2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16.9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150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11.6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15.4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300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9.6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14.8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600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7.8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14.6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1200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7.4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14.6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5141913" y="3214686"/>
            <a:ext cx="3352800" cy="5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200" dirty="0" smtClean="0"/>
              <a:t>Wind power production (MWh/h)</a:t>
            </a:r>
            <a:endParaRPr lang="sv-SE" sz="1200" dirty="0" smtClean="0"/>
          </a:p>
        </p:txBody>
      </p:sp>
      <p:pic>
        <p:nvPicPr>
          <p:cNvPr id="8193" name="Picture 1" descr="C:\Users\u6065471\AppData\Local\Temp\ConnectorClipboard2342581956919664675\image153486492737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7" y="2505075"/>
            <a:ext cx="504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1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Optimisation 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1778329"/>
            <a:ext cx="5481638" cy="420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24300" y="847725"/>
            <a:ext cx="3124200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/>
              <a:t>Bias – variance decomposition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61219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Unspervised vs. Supervised models</a:t>
            </a:r>
            <a:endParaRPr lang="sv-SE" dirty="0"/>
          </a:p>
        </p:txBody>
      </p:sp>
      <p:sp>
        <p:nvSpPr>
          <p:cNvPr id="3" name="AutoShape 2" descr="K-means, EM and Mixture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9" b="36856"/>
          <a:stretch/>
        </p:blipFill>
        <p:spPr bwMode="auto">
          <a:xfrm>
            <a:off x="151054" y="1457325"/>
            <a:ext cx="12037771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05649" y="5591175"/>
            <a:ext cx="2762251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b-NO" dirty="0" smtClean="0"/>
              <a:t>cluster analysis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36454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Onshore wind mills hub height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789" y="4495799"/>
            <a:ext cx="1836736" cy="1447279"/>
          </a:xfrm>
        </p:spPr>
        <p:txBody>
          <a:bodyPr/>
          <a:lstStyle/>
          <a:p>
            <a:r>
              <a:rPr lang="nb-NO" dirty="0" smtClean="0"/>
              <a:t>What about old wind mills ?</a:t>
            </a:r>
            <a:endParaRPr lang="sv-S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8"/>
          <a:stretch/>
        </p:blipFill>
        <p:spPr bwMode="auto">
          <a:xfrm>
            <a:off x="2362201" y="1009046"/>
            <a:ext cx="5524499" cy="267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36866"/>
              </p:ext>
            </p:extLst>
          </p:nvPr>
        </p:nvGraphicFramePr>
        <p:xfrm>
          <a:off x="2738697" y="3819524"/>
          <a:ext cx="7729277" cy="276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597"/>
                <a:gridCol w="2387340"/>
                <a:gridCol w="1954340"/>
              </a:tblGrid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Input grid </a:t>
                      </a:r>
                    </a:p>
                    <a:p>
                      <a:r>
                        <a:rPr lang="nb-NO" dirty="0" smtClean="0"/>
                        <a:t>(#</a:t>
                      </a:r>
                      <a:r>
                        <a:rPr lang="nb-NO" baseline="0" dirty="0" smtClean="0"/>
                        <a:t> ws params)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Training error (mape, %)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Validation error (mape, %)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5x5 (25) 100m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6.9 %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13.3 %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r>
                        <a:rPr lang="nb-NO" dirty="0" smtClean="0"/>
                        <a:t>5x5 (25) 100m + 5x5 (25) 10m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6.6 %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13.8 %</a:t>
                      </a:r>
                      <a:endParaRPr lang="sv-SE" dirty="0"/>
                    </a:p>
                  </a:txBody>
                  <a:tcPr/>
                </a:tc>
              </a:tr>
              <a:tr h="60501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 smtClean="0"/>
                        <a:t>5x5 (25) 100m + 5x5 (25) 10m + temp (25) + pressure (25)</a:t>
                      </a:r>
                      <a:endParaRPr lang="sv-SE" dirty="0" smtClean="0"/>
                    </a:p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6.7 %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13.9 %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929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Optimisation: Predictor importance</a:t>
            </a:r>
            <a:endParaRPr lang="sv-SE" dirty="0"/>
          </a:p>
        </p:txBody>
      </p:sp>
      <p:pic>
        <p:nvPicPr>
          <p:cNvPr id="9217" name="Picture 1" descr="C:\Users\u6065471\AppData\Local\Temp\ConnectorClipboard2342581956919664675\image153486585623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8001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Optimisation: Predictor importance</a:t>
            </a:r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841375"/>
            <a:ext cx="7181850" cy="58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3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 RF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Objective: overview of a ML use case in Thomson Reuters</a:t>
            </a: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5 min about AI/ML/DL</a:t>
            </a:r>
          </a:p>
          <a:p>
            <a:pPr marL="457200" lvl="1" indent="-457200">
              <a:buFont typeface="+mj-lt"/>
              <a:buAutoNum type="arabicPeriod"/>
            </a:pPr>
            <a:endParaRPr lang="en-US" sz="2400" dirty="0"/>
          </a:p>
          <a:p>
            <a:pPr marL="457200" lvl="1" indent="-457200">
              <a:buFont typeface="+mj-lt"/>
              <a:buAutoNum type="arabicPeriod"/>
            </a:pPr>
            <a:r>
              <a:rPr lang="en-US" sz="2400" b="1" dirty="0" smtClean="0"/>
              <a:t>Use case: wind power production forecast in Germany (DEU)</a:t>
            </a: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Input data</a:t>
            </a: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Model selection</a:t>
            </a:r>
          </a:p>
          <a:p>
            <a:pPr marL="687387" lvl="2" indent="-457200"/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Optimisation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687387" lvl="2" indent="-457200"/>
            <a:r>
              <a:rPr lang="en-US" sz="2000" dirty="0" err="1" smtClean="0"/>
              <a:t>Generalisation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582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Generalisation</a:t>
            </a:r>
            <a:endParaRPr lang="sv-S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789422"/>
            <a:ext cx="5481637" cy="197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73062" y="1054850"/>
            <a:ext cx="542766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Optimised parameters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278562" y="1054850"/>
            <a:ext cx="542766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Results (for the public)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1455584"/>
            <a:ext cx="5481638" cy="441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92293" y="5741150"/>
            <a:ext cx="1951832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1600" dirty="0" smtClean="0"/>
              <a:t>blue:     production</a:t>
            </a:r>
          </a:p>
          <a:p>
            <a:pPr>
              <a:lnSpc>
                <a:spcPct val="150000"/>
              </a:lnSpc>
            </a:pPr>
            <a:r>
              <a:rPr lang="nb-NO" sz="1600" dirty="0" smtClean="0"/>
              <a:t>orange: estimation</a:t>
            </a:r>
            <a:endParaRPr lang="sv-SE" sz="1600" dirty="0" smtClean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" y="4905375"/>
            <a:ext cx="5174748" cy="162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3848" y="4059793"/>
            <a:ext cx="614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b="1" dirty="0"/>
              <a:t>Results </a:t>
            </a:r>
            <a:r>
              <a:rPr lang="nb-NO" b="1" dirty="0" smtClean="0"/>
              <a:t>(that count) : error in test dataset vs. baseline </a:t>
            </a:r>
            <a:endParaRPr lang="sv-SE" dirty="0"/>
          </a:p>
        </p:txBody>
      </p:sp>
      <p:grpSp>
        <p:nvGrpSpPr>
          <p:cNvPr id="5" name="Group 4"/>
          <p:cNvGrpSpPr/>
          <p:nvPr/>
        </p:nvGrpSpPr>
        <p:grpSpPr>
          <a:xfrm>
            <a:off x="373062" y="4429125"/>
            <a:ext cx="5400000" cy="360000"/>
            <a:chOff x="447675" y="1971675"/>
            <a:chExt cx="10791825" cy="360000"/>
          </a:xfrm>
        </p:grpSpPr>
        <p:sp>
          <p:nvSpPr>
            <p:cNvPr id="12" name="Rectangle 11"/>
            <p:cNvSpPr/>
            <p:nvPr/>
          </p:nvSpPr>
          <p:spPr>
            <a:xfrm>
              <a:off x="447675" y="1971675"/>
              <a:ext cx="10791825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39025" y="1971675"/>
              <a:ext cx="219075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629775" y="1971675"/>
              <a:ext cx="1609725" cy="36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1411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Take home message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3063" y="1054848"/>
            <a:ext cx="6056312" cy="530785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smtClean="0"/>
              <a:t>Create a simple baseline (if you start on a new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smtClean="0"/>
              <a:t>Don’t underestimate the time (code) needed on gathering data / feature engineering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 smtClean="0"/>
              <a:t>Less time/recursion on the model optimisation (fun and important one)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smtClean="0"/>
              <a:t> </a:t>
            </a:r>
            <a:r>
              <a:rPr lang="nb-NO" dirty="0"/>
              <a:t>S</a:t>
            </a:r>
            <a:r>
              <a:rPr lang="nb-NO" dirty="0" smtClean="0"/>
              <a:t>hallow models can provide an acceptable accuracy 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r>
              <a:rPr lang="nb-NO" dirty="0" smtClean="0"/>
              <a:t>Deep learning models are often the most accurate, but not the ones we should use</a:t>
            </a:r>
          </a:p>
          <a:p>
            <a:pPr marL="569913" lvl="1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smtClean="0"/>
              <a:t>Generalisation, generalisation, generalisation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 smtClean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753" y="1054100"/>
            <a:ext cx="3452731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921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Thanks</a:t>
            </a:r>
            <a:br>
              <a:rPr lang="nb-NO" dirty="0" smtClean="0"/>
            </a:br>
            <a:endParaRPr lang="sv-SE" dirty="0"/>
          </a:p>
        </p:txBody>
      </p:sp>
      <p:pic>
        <p:nvPicPr>
          <p:cNvPr id="4098" name="Picture 2" descr="\\ten.thomsonreuters.com\User\NO\U6065471\My Documents\My Pictures\IMG_20180730_075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15183" y="-1762510"/>
            <a:ext cx="2773635" cy="12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31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109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 case 1: wind power forecast in DEU</a:t>
            </a:r>
            <a:endParaRPr lang="sv-SE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73062" y="1054850"/>
            <a:ext cx="542766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Input data: wind speed in a 3x3 grid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278562" y="1054850"/>
            <a:ext cx="5427663" cy="45365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13" indent="-2270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575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indent="-1635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3584" indent="-16459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Lucida Grande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Run 01 results 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1824276" y="1498975"/>
            <a:ext cx="2002824" cy="1738875"/>
            <a:chOff x="683226" y="1886625"/>
            <a:chExt cx="2002824" cy="1738875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2" t="7585" r="6997" b="22236"/>
            <a:stretch/>
          </p:blipFill>
          <p:spPr bwMode="auto">
            <a:xfrm>
              <a:off x="707463" y="1896150"/>
              <a:ext cx="1959537" cy="1729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009463" y="1896150"/>
              <a:ext cx="664800" cy="576000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2007201" y="2473500"/>
              <a:ext cx="664800" cy="576000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2021250" y="3049500"/>
              <a:ext cx="664800" cy="576000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1342713" y="1896150"/>
              <a:ext cx="664800" cy="576000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1340451" y="2473500"/>
              <a:ext cx="664800" cy="576000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354500" y="3049500"/>
              <a:ext cx="664800" cy="576000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85488" y="1886625"/>
              <a:ext cx="664800" cy="576000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83226" y="2463975"/>
              <a:ext cx="664800" cy="576000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697275" y="3039975"/>
              <a:ext cx="664800" cy="576000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1028" name="Picture 4" descr="C:\data\rf_model\figures\ws_dist_2015_2017_eon_per_gridpoi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03" y="3542389"/>
            <a:ext cx="3496379" cy="28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data\rf_model\figures\ws_dist_2015_2017_eon.png"/>
          <p:cNvPicPr>
            <a:picLocks noGrp="1" noChangeAspect="1" noChangeArrowheads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911" y="1703891"/>
            <a:ext cx="4026416" cy="436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2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Learning Process</a:t>
            </a:r>
            <a:endParaRPr lang="sv-S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6" y="1209674"/>
            <a:ext cx="9860419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75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One model to rule them all... or not</a:t>
            </a:r>
            <a:endParaRPr lang="sv-SE" dirty="0"/>
          </a:p>
        </p:txBody>
      </p:sp>
      <p:pic>
        <p:nvPicPr>
          <p:cNvPr id="1026" name="Picture 2" descr="https://www.3dnews.ru/assets/external/illustrations/2016/11/28/943452/supervised_vs_un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72926"/>
            <a:ext cx="4622800" cy="345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13171" y="5991225"/>
            <a:ext cx="373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Y. LeCun, MA Ranzato, ICML 2013</a:t>
            </a:r>
            <a:endParaRPr lang="sv-S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450" y="1157925"/>
            <a:ext cx="620177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8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-- Continental Europe Power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ML learning process</a:t>
            </a:r>
            <a:endParaRPr lang="sv-SE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" y="1171575"/>
            <a:ext cx="8130381" cy="542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/>
          <p:cNvSpPr/>
          <p:nvPr/>
        </p:nvSpPr>
        <p:spPr>
          <a:xfrm>
            <a:off x="8934450" y="1276350"/>
            <a:ext cx="180975" cy="3240000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Brace 9"/>
          <p:cNvSpPr/>
          <p:nvPr/>
        </p:nvSpPr>
        <p:spPr>
          <a:xfrm>
            <a:off x="8934449" y="4714875"/>
            <a:ext cx="180975" cy="1440000"/>
          </a:xfrm>
          <a:prstGeom prst="rightBrac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9267825" y="2611350"/>
            <a:ext cx="14478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2000" b="1" dirty="0" smtClean="0"/>
              <a:t>training</a:t>
            </a:r>
            <a:endParaRPr lang="sv-SE" sz="20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267825" y="5202375"/>
            <a:ext cx="14478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sz="2000" b="1" dirty="0" smtClean="0"/>
              <a:t>prediction</a:t>
            </a:r>
            <a:endParaRPr lang="sv-SE" sz="20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839324" y="504825"/>
            <a:ext cx="2035175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nb-NO" i="1" dirty="0" smtClean="0"/>
              <a:t>Scikit-learn help doc</a:t>
            </a:r>
            <a:endParaRPr lang="sv-SE" i="1" dirty="0" smtClean="0"/>
          </a:p>
        </p:txBody>
      </p:sp>
    </p:spTree>
    <p:extLst>
      <p:ext uri="{BB962C8B-B14F-4D97-AF65-F5344CB8AC3E}">
        <p14:creationId xmlns:p14="http://schemas.microsoft.com/office/powerpoint/2010/main" val="23979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Supervised learning </a:t>
            </a:r>
            <a:endParaRPr lang="sv-S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85" y="749300"/>
            <a:ext cx="5821889" cy="593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96050" y="2982010"/>
            <a:ext cx="56165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MACHINE LEARNING BASICS</a:t>
            </a:r>
          </a:p>
          <a:p>
            <a:r>
              <a:rPr lang="en-US" dirty="0"/>
              <a:t>An Illustrated Guide for Non-Technical </a:t>
            </a:r>
            <a:r>
              <a:rPr lang="en-US" dirty="0" smtClean="0"/>
              <a:t>Readers</a:t>
            </a:r>
          </a:p>
          <a:p>
            <a:endParaRPr lang="en-US" dirty="0"/>
          </a:p>
          <a:p>
            <a:r>
              <a:rPr lang="en-US" dirty="0" smtClean="0"/>
              <a:t>Website of </a:t>
            </a:r>
            <a:r>
              <a:rPr lang="en-US" dirty="0" err="1" smtClean="0"/>
              <a:t>Dataiku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www.dataiku.com</a:t>
            </a:r>
            <a:endParaRPr lang="en-US" dirty="0" smtClean="0"/>
          </a:p>
          <a:p>
            <a:r>
              <a:rPr lang="en-US" dirty="0" smtClean="0"/>
              <a:t>15 pages PDF.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065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 RF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Objective: overview of a ML use case in Thomson Reuters</a:t>
            </a: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5 min about AI/ML/DL</a:t>
            </a:r>
          </a:p>
          <a:p>
            <a:pPr marL="457200" lvl="1" indent="-457200">
              <a:buFont typeface="+mj-lt"/>
              <a:buAutoNum type="arabicPeriod"/>
            </a:pPr>
            <a:endParaRPr lang="en-US" sz="2400" dirty="0"/>
          </a:p>
          <a:p>
            <a:pPr marL="457200" lvl="1" indent="-457200">
              <a:buFont typeface="+mj-lt"/>
              <a:buAutoNum type="arabicPeriod"/>
            </a:pPr>
            <a:r>
              <a:rPr lang="en-US" sz="2400" b="1" dirty="0" smtClean="0"/>
              <a:t>Use case: wind power production forecast in Germany (DEU)</a:t>
            </a: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Input data</a:t>
            </a: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Model selection</a:t>
            </a:r>
          </a:p>
          <a:p>
            <a:pPr marL="687387" lvl="2" indent="-457200"/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Optimisation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687387" lvl="2" indent="-457200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76949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5226-6E4F-8847-85CD-AF95F3D3F39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CC -- Continental Europe Power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Use case: wind power forecast in Germany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1951" y="1076325"/>
            <a:ext cx="10293350" cy="838200"/>
          </a:xfrm>
        </p:spPr>
        <p:txBody>
          <a:bodyPr/>
          <a:lstStyle/>
          <a:p>
            <a:r>
              <a:rPr lang="nb-NO" b="1" dirty="0" smtClean="0"/>
              <a:t>We </a:t>
            </a:r>
            <a:r>
              <a:rPr lang="nb-NO" b="1" dirty="0"/>
              <a:t>predict the </a:t>
            </a:r>
            <a:r>
              <a:rPr lang="nb-NO" b="1" dirty="0" smtClean="0"/>
              <a:t>hourly wind </a:t>
            </a:r>
            <a:r>
              <a:rPr lang="nb-NO" b="1" dirty="0"/>
              <a:t>power </a:t>
            </a:r>
            <a:r>
              <a:rPr lang="nb-NO" b="1" dirty="0" smtClean="0"/>
              <a:t>production in </a:t>
            </a:r>
            <a:r>
              <a:rPr lang="nb-NO" b="1" dirty="0"/>
              <a:t>Germany </a:t>
            </a:r>
            <a:r>
              <a:rPr lang="nb-NO" b="1" dirty="0" smtClean="0"/>
              <a:t>and </a:t>
            </a:r>
            <a:r>
              <a:rPr lang="nb-NO" b="1" dirty="0"/>
              <a:t>other </a:t>
            </a:r>
            <a:r>
              <a:rPr lang="nb-NO" b="1" dirty="0" smtClean="0"/>
              <a:t>countries worldwide</a:t>
            </a:r>
            <a:r>
              <a:rPr lang="nb-NO" b="1" dirty="0"/>
              <a:t> </a:t>
            </a:r>
            <a:r>
              <a:rPr lang="nb-NO" b="1" dirty="0" smtClean="0"/>
              <a:t>for the days ahead based on different </a:t>
            </a:r>
            <a:r>
              <a:rPr lang="nb-NO" b="1" dirty="0"/>
              <a:t>weather </a:t>
            </a:r>
            <a:r>
              <a:rPr lang="nb-NO" b="1" dirty="0" smtClean="0"/>
              <a:t>forecasts</a:t>
            </a:r>
            <a:r>
              <a:rPr lang="nb-NO" b="1" dirty="0"/>
              <a:t>.</a:t>
            </a:r>
            <a:endParaRPr lang="sv-SE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4734" y="2163445"/>
            <a:ext cx="6408420" cy="387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1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_PPt_170502">
  <a:themeElements>
    <a:clrScheme name="TR2">
      <a:dk1>
        <a:srgbClr val="4D4D4D"/>
      </a:dk1>
      <a:lt1>
        <a:sysClr val="window" lastClr="FFFFFF"/>
      </a:lt1>
      <a:dk2>
        <a:srgbClr val="FF8000"/>
      </a:dk2>
      <a:lt2>
        <a:srgbClr val="D0D0D0"/>
      </a:lt2>
      <a:accent1>
        <a:srgbClr val="FF8000"/>
      </a:accent1>
      <a:accent2>
        <a:srgbClr val="4D4D4D"/>
      </a:accent2>
      <a:accent3>
        <a:srgbClr val="FF5900"/>
      </a:accent3>
      <a:accent4>
        <a:srgbClr val="AFAFAF"/>
      </a:accent4>
      <a:accent5>
        <a:srgbClr val="FFA100"/>
      </a:accent5>
      <a:accent6>
        <a:srgbClr val="666666"/>
      </a:accent6>
      <a:hlink>
        <a:srgbClr val="005DA2"/>
      </a:hlink>
      <a:folHlink>
        <a:srgbClr val="621F95"/>
      </a:folHlink>
    </a:clrScheme>
    <a:fontScheme name="T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noAutofit/>
      </a:bodyPr>
      <a:lstStyle>
        <a:defPPr>
          <a:lnSpc>
            <a:spcPct val="15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PT template (Read-Only)" id="{D4C8D7B3-F4AD-E34B-987E-655DE99BB71D}" vid="{51C12964-9E1B-E443-8D52-3E0E560B12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TR_PPt_170502</Template>
  <TotalTime>9069</TotalTime>
  <Words>2012</Words>
  <Application>Microsoft Office PowerPoint</Application>
  <PresentationFormat>Custom</PresentationFormat>
  <Paragraphs>535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TR_PPt_170502</vt:lpstr>
      <vt:lpstr>Wind power production forecast  using random forest </vt:lpstr>
      <vt:lpstr>Wind RF</vt:lpstr>
      <vt:lpstr>Artificial Intelligence (AI) / Machine learning (ML) / Deep learning (DL)</vt:lpstr>
      <vt:lpstr>Unspervised vs. Supervised models</vt:lpstr>
      <vt:lpstr>One model to rule them all... or not</vt:lpstr>
      <vt:lpstr>ML learning process</vt:lpstr>
      <vt:lpstr>Supervised learning </vt:lpstr>
      <vt:lpstr>Wind RF</vt:lpstr>
      <vt:lpstr>Use case: wind power forecast in Germany</vt:lpstr>
      <vt:lpstr>Use case: wind power forecast in Germany</vt:lpstr>
      <vt:lpstr>Use case: wind power forecast in Germany</vt:lpstr>
      <vt:lpstr>Use case: wind power forecast in Germany</vt:lpstr>
      <vt:lpstr>Use case: wind power forecast in Germany</vt:lpstr>
      <vt:lpstr>Wind RF</vt:lpstr>
      <vt:lpstr>Use case: wind power forecast in Germany</vt:lpstr>
      <vt:lpstr>Use case 1: wind power forecast in DEU</vt:lpstr>
      <vt:lpstr>Use case 1: wind power forecast in DEU</vt:lpstr>
      <vt:lpstr>Use case 1: wind power forecast in DEU</vt:lpstr>
      <vt:lpstr>Use case 1: wind power forecast in DEU</vt:lpstr>
      <vt:lpstr>Use case 1: wind power forecast in DEU</vt:lpstr>
      <vt:lpstr>Wind RF</vt:lpstr>
      <vt:lpstr>Model selection vs assessment</vt:lpstr>
      <vt:lpstr>Model selection: cost function</vt:lpstr>
      <vt:lpstr>Model selection: models</vt:lpstr>
      <vt:lpstr>Model selection: random forest</vt:lpstr>
      <vt:lpstr>Model selection : random forest</vt:lpstr>
      <vt:lpstr>Model selection : random forest</vt:lpstr>
      <vt:lpstr>Wind RF</vt:lpstr>
      <vt:lpstr>Use case 1: wind power forecast in DEU</vt:lpstr>
      <vt:lpstr>Use case 1: wind power forecast in DEU</vt:lpstr>
      <vt:lpstr>Optimisation: number of grid points</vt:lpstr>
      <vt:lpstr>Use case 1: wind power forecast in DEU</vt:lpstr>
      <vt:lpstr>Use case 1: wind power forecast in DEU</vt:lpstr>
      <vt:lpstr>Use case 1: wind power forecast in DEU</vt:lpstr>
      <vt:lpstr>Use case 1: wind power forecast in DEU</vt:lpstr>
      <vt:lpstr>Use case 1: wind power forecast in DEU</vt:lpstr>
      <vt:lpstr>Use case 1: wind power forecast in DEU</vt:lpstr>
      <vt:lpstr>Use case 1: wind power forecast in DEU</vt:lpstr>
      <vt:lpstr>Optimisation </vt:lpstr>
      <vt:lpstr>Onshore wind mills hub height</vt:lpstr>
      <vt:lpstr>Optimisation: Predictor importance</vt:lpstr>
      <vt:lpstr>Optimisation: Predictor importance</vt:lpstr>
      <vt:lpstr>Wind RF</vt:lpstr>
      <vt:lpstr>Generalisation</vt:lpstr>
      <vt:lpstr>Take home message</vt:lpstr>
      <vt:lpstr>Thanks </vt:lpstr>
      <vt:lpstr>PowerPoint Presentation</vt:lpstr>
      <vt:lpstr>Use case 1: wind power forecast in DEU</vt:lpstr>
      <vt:lpstr>Learning Process</vt:lpstr>
    </vt:vector>
  </TitlesOfParts>
  <Company>ThomsonReuters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option 1  no picture</dc:title>
  <dc:creator>Coello, Christopher (Financial &amp; Risk)</dc:creator>
  <cp:lastModifiedBy>Coello, Christopher (Financial &amp; Risk)</cp:lastModifiedBy>
  <cp:revision>196</cp:revision>
  <dcterms:created xsi:type="dcterms:W3CDTF">2018-02-09T07:30:45Z</dcterms:created>
  <dcterms:modified xsi:type="dcterms:W3CDTF">2018-11-12T09:49:10Z</dcterms:modified>
</cp:coreProperties>
</file>